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9" r:id="rId4"/>
    <p:sldId id="260" r:id="rId5"/>
    <p:sldId id="261" r:id="rId6"/>
    <p:sldId id="262" r:id="rId7"/>
    <p:sldId id="263" r:id="rId8"/>
    <p:sldId id="268" r:id="rId9"/>
    <p:sldId id="264" r:id="rId10"/>
    <p:sldId id="265" r:id="rId11"/>
    <p:sldId id="266" r:id="rId12"/>
    <p:sldId id="267" r:id="rId13"/>
    <p:sldId id="269" r:id="rId14"/>
    <p:sldId id="270" r:id="rId15"/>
    <p:sldId id="271" r:id="rId16"/>
    <p:sldId id="272" r:id="rId17"/>
    <p:sldId id="273" r:id="rId18"/>
    <p:sldId id="278" r:id="rId19"/>
    <p:sldId id="279" r:id="rId20"/>
    <p:sldId id="274" r:id="rId21"/>
    <p:sldId id="275" r:id="rId22"/>
    <p:sldId id="276" r:id="rId23"/>
    <p:sldId id="277"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35" autoAdjust="0"/>
    <p:restoredTop sz="94660"/>
  </p:normalViewPr>
  <p:slideViewPr>
    <p:cSldViewPr>
      <p:cViewPr varScale="1">
        <p:scale>
          <a:sx n="114" d="100"/>
          <a:sy n="114" d="100"/>
        </p:scale>
        <p:origin x="-1542" y="-1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E4D02-5750-4855-B205-8D4409CF7525}" type="datetimeFigureOut">
              <a:rPr lang="en-GB" smtClean="0"/>
              <a:pPr/>
              <a:t>25/10/2017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F6FC79-9D64-4F01-A53C-5DDF84F2B089}" type="slidenum">
              <a:rPr lang="en-GB" smtClean="0"/>
              <a:pPr/>
              <a:t>‹#›</a:t>
            </a:fld>
            <a:endParaRPr lang="en-GB"/>
          </a:p>
        </p:txBody>
      </p:sp>
    </p:spTree>
    <p:extLst>
      <p:ext uri="{BB962C8B-B14F-4D97-AF65-F5344CB8AC3E}">
        <p14:creationId xmlns="" xmlns:p14="http://schemas.microsoft.com/office/powerpoint/2010/main" val="4051846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a:t>
            </a:r>
            <a:r>
              <a:rPr lang="en-GB" baseline="0" dirty="0" smtClean="0"/>
              <a:t> an example of a safety circle for one of our self-advocates. This person is a good example of how safety circles work. This self-advocate one day turned up at work, but one of the buildings was closed. He rang one of the other offices to tell them, and waited in a safe area to be picked up. He </a:t>
            </a:r>
            <a:endParaRPr lang="en-GB" dirty="0"/>
          </a:p>
        </p:txBody>
      </p:sp>
      <p:sp>
        <p:nvSpPr>
          <p:cNvPr id="4" name="Slide Number Placeholder 3"/>
          <p:cNvSpPr>
            <a:spLocks noGrp="1"/>
          </p:cNvSpPr>
          <p:nvPr>
            <p:ph type="sldNum" sz="quarter" idx="10"/>
          </p:nvPr>
        </p:nvSpPr>
        <p:spPr/>
        <p:txBody>
          <a:bodyPr/>
          <a:lstStyle/>
          <a:p>
            <a:fld id="{C2F6FC79-9D64-4F01-A53C-5DDF84F2B089}" type="slidenum">
              <a:rPr lang="en-GB" smtClean="0"/>
              <a:pPr/>
              <a:t>20</a:t>
            </a:fld>
            <a:endParaRPr lang="en-GB"/>
          </a:p>
        </p:txBody>
      </p:sp>
    </p:spTree>
    <p:extLst>
      <p:ext uri="{BB962C8B-B14F-4D97-AF65-F5344CB8AC3E}">
        <p14:creationId xmlns="" xmlns:p14="http://schemas.microsoft.com/office/powerpoint/2010/main" val="354195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F87424-2950-4E1C-A4BA-B4C96B66E95A}" type="datetimeFigureOut">
              <a:rPr lang="en-GB" smtClean="0"/>
              <a:pPr/>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1792546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F87424-2950-4E1C-A4BA-B4C96B66E95A}" type="datetimeFigureOut">
              <a:rPr lang="en-GB" smtClean="0"/>
              <a:pPr/>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230884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F87424-2950-4E1C-A4BA-B4C96B66E95A}" type="datetimeFigureOut">
              <a:rPr lang="en-GB" smtClean="0"/>
              <a:pPr/>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347675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F87424-2950-4E1C-A4BA-B4C96B66E95A}" type="datetimeFigureOut">
              <a:rPr lang="en-GB" smtClean="0"/>
              <a:pPr/>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111846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87424-2950-4E1C-A4BA-B4C96B66E95A}" type="datetimeFigureOut">
              <a:rPr lang="en-GB" smtClean="0"/>
              <a:pPr/>
              <a:t>25/10/2017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227609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F87424-2950-4E1C-A4BA-B4C96B66E95A}" type="datetimeFigureOut">
              <a:rPr lang="en-GB" smtClean="0"/>
              <a:pPr/>
              <a:t>25/10/2017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321564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F87424-2950-4E1C-A4BA-B4C96B66E95A}" type="datetimeFigureOut">
              <a:rPr lang="en-GB" smtClean="0"/>
              <a:pPr/>
              <a:t>25/10/2017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5591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F87424-2950-4E1C-A4BA-B4C96B66E95A}" type="datetimeFigureOut">
              <a:rPr lang="en-GB" smtClean="0"/>
              <a:pPr/>
              <a:t>25/10/2017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211505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87424-2950-4E1C-A4BA-B4C96B66E95A}" type="datetimeFigureOut">
              <a:rPr lang="en-GB" smtClean="0"/>
              <a:pPr/>
              <a:t>25/10/2017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360175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87424-2950-4E1C-A4BA-B4C96B66E95A}" type="datetimeFigureOut">
              <a:rPr lang="en-GB" smtClean="0"/>
              <a:pPr/>
              <a:t>25/10/2017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130181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87424-2950-4E1C-A4BA-B4C96B66E95A}" type="datetimeFigureOut">
              <a:rPr lang="en-GB" smtClean="0"/>
              <a:pPr/>
              <a:t>25/10/2017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178881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87424-2950-4E1C-A4BA-B4C96B66E95A}" type="datetimeFigureOut">
              <a:rPr lang="en-GB" smtClean="0"/>
              <a:pPr/>
              <a:t>25/10/2017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D2527-0053-4787-8C44-65D71423CB74}" type="slidenum">
              <a:rPr lang="en-GB" smtClean="0"/>
              <a:pPr/>
              <a:t>‹#›</a:t>
            </a:fld>
            <a:endParaRPr lang="en-GB"/>
          </a:p>
        </p:txBody>
      </p:sp>
    </p:spTree>
    <p:extLst>
      <p:ext uri="{BB962C8B-B14F-4D97-AF65-F5344CB8AC3E}">
        <p14:creationId xmlns="" xmlns:p14="http://schemas.microsoft.com/office/powerpoint/2010/main" val="1447000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904" y="3280628"/>
            <a:ext cx="2880320" cy="584775"/>
          </a:xfrm>
          <a:prstGeom prst="rect">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11560" y="404664"/>
            <a:ext cx="7772400" cy="1470025"/>
          </a:xfrm>
        </p:spPr>
        <p:txBody>
          <a:bodyPr/>
          <a:lstStyle/>
          <a:p>
            <a:r>
              <a:rPr lang="en-GB" dirty="0" smtClean="0">
                <a:latin typeface="Century Gothic" panose="020B0502020202020204" pitchFamily="34" charset="0"/>
              </a:rPr>
              <a:t>Road Safety</a:t>
            </a:r>
            <a:endParaRPr lang="en-GB" dirty="0">
              <a:latin typeface="Century Gothic" panose="020B0502020202020204" pitchFamily="34" charset="0"/>
            </a:endParaRPr>
          </a:p>
        </p:txBody>
      </p:sp>
      <p:sp>
        <p:nvSpPr>
          <p:cNvPr id="3" name="Subtitle 2"/>
          <p:cNvSpPr>
            <a:spLocks noGrp="1"/>
          </p:cNvSpPr>
          <p:nvPr>
            <p:ph type="subTitle" idx="1"/>
          </p:nvPr>
        </p:nvSpPr>
        <p:spPr>
          <a:xfrm>
            <a:off x="1043608" y="4005064"/>
            <a:ext cx="6944816" cy="1752600"/>
          </a:xfrm>
        </p:spPr>
        <p:txBody>
          <a:bodyPr/>
          <a:lstStyle/>
          <a:p>
            <a:r>
              <a:rPr lang="en-GB" dirty="0" smtClean="0">
                <a:solidFill>
                  <a:schemeClr val="tx1"/>
                </a:solidFill>
                <a:latin typeface="Century Gothic" panose="020B0502020202020204" pitchFamily="34" charset="0"/>
              </a:rPr>
              <a:t>How to keep </a:t>
            </a:r>
            <a:r>
              <a:rPr lang="en-GB" dirty="0">
                <a:solidFill>
                  <a:schemeClr val="tx1"/>
                </a:solidFill>
                <a:latin typeface="Century Gothic" panose="020B0502020202020204" pitchFamily="34" charset="0"/>
              </a:rPr>
              <a:t>y</a:t>
            </a:r>
            <a:r>
              <a:rPr lang="en-GB" dirty="0" smtClean="0">
                <a:solidFill>
                  <a:schemeClr val="tx1"/>
                </a:solidFill>
                <a:latin typeface="Century Gothic" panose="020B0502020202020204" pitchFamily="34" charset="0"/>
              </a:rPr>
              <a:t>ourself (and others) </a:t>
            </a:r>
            <a:r>
              <a:rPr lang="en-GB" dirty="0">
                <a:solidFill>
                  <a:schemeClr val="tx1"/>
                </a:solidFill>
                <a:latin typeface="Century Gothic" panose="020B0502020202020204" pitchFamily="34" charset="0"/>
              </a:rPr>
              <a:t>S</a:t>
            </a:r>
            <a:r>
              <a:rPr lang="en-GB" dirty="0" smtClean="0">
                <a:solidFill>
                  <a:schemeClr val="tx1"/>
                </a:solidFill>
                <a:latin typeface="Century Gothic" panose="020B0502020202020204" pitchFamily="34" charset="0"/>
              </a:rPr>
              <a:t>afe </a:t>
            </a:r>
            <a:r>
              <a:rPr lang="en-GB" dirty="0">
                <a:solidFill>
                  <a:schemeClr val="tx1"/>
                </a:solidFill>
                <a:latin typeface="Century Gothic" panose="020B0502020202020204" pitchFamily="34" charset="0"/>
              </a:rPr>
              <a:t>w</a:t>
            </a:r>
            <a:r>
              <a:rPr lang="en-GB" dirty="0" smtClean="0">
                <a:solidFill>
                  <a:schemeClr val="tx1"/>
                </a:solidFill>
                <a:latin typeface="Century Gothic" panose="020B0502020202020204" pitchFamily="34" charset="0"/>
              </a:rPr>
              <a:t>hen </a:t>
            </a:r>
            <a:r>
              <a:rPr lang="en-GB" dirty="0">
                <a:solidFill>
                  <a:schemeClr val="tx1"/>
                </a:solidFill>
                <a:latin typeface="Century Gothic" panose="020B0502020202020204" pitchFamily="34" charset="0"/>
              </a:rPr>
              <a:t>o</a:t>
            </a:r>
            <a:r>
              <a:rPr lang="en-GB" dirty="0" smtClean="0">
                <a:solidFill>
                  <a:schemeClr val="tx1"/>
                </a:solidFill>
                <a:latin typeface="Century Gothic" panose="020B0502020202020204" pitchFamily="34" charset="0"/>
              </a:rPr>
              <a:t>ut </a:t>
            </a:r>
            <a:r>
              <a:rPr lang="en-GB" dirty="0">
                <a:solidFill>
                  <a:schemeClr val="tx1"/>
                </a:solidFill>
                <a:latin typeface="Century Gothic" panose="020B0502020202020204" pitchFamily="34" charset="0"/>
              </a:rPr>
              <a:t>a</a:t>
            </a:r>
            <a:r>
              <a:rPr lang="en-GB" dirty="0" smtClean="0">
                <a:solidFill>
                  <a:schemeClr val="tx1"/>
                </a:solidFill>
                <a:latin typeface="Century Gothic" panose="020B0502020202020204" pitchFamily="34" charset="0"/>
              </a:rPr>
              <a:t>nd </a:t>
            </a:r>
            <a:r>
              <a:rPr lang="en-GB" dirty="0">
                <a:solidFill>
                  <a:schemeClr val="tx1"/>
                </a:solidFill>
                <a:latin typeface="Century Gothic" panose="020B0502020202020204" pitchFamily="34" charset="0"/>
              </a:rPr>
              <a:t>a</a:t>
            </a:r>
            <a:r>
              <a:rPr lang="en-GB" dirty="0" smtClean="0">
                <a:solidFill>
                  <a:schemeClr val="tx1"/>
                </a:solidFill>
                <a:latin typeface="Century Gothic" panose="020B0502020202020204" pitchFamily="34" charset="0"/>
              </a:rPr>
              <a:t>bout </a:t>
            </a:r>
            <a:endParaRPr lang="en-GB" dirty="0">
              <a:solidFill>
                <a:schemeClr val="tx1"/>
              </a:solidFill>
              <a:latin typeface="Century Gothic" panose="020B0502020202020204" pitchFamily="34" charset="0"/>
            </a:endParaRPr>
          </a:p>
        </p:txBody>
      </p:sp>
      <p:pic>
        <p:nvPicPr>
          <p:cNvPr id="4" name="Picture 3" descr="C:\Users\r.squires\AppData\Local\Microsoft\Windows\Temporary Internet Files\Content.IE5\AKFZ97OQ\road-safety[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7784" y="1772816"/>
            <a:ext cx="4075805" cy="1800200"/>
          </a:xfrm>
          <a:prstGeom prst="rect">
            <a:avLst/>
          </a:prstGeom>
          <a:solidFill>
            <a:schemeClr val="tx2"/>
          </a:solidFill>
          <a:ln>
            <a:solidFill>
              <a:schemeClr val="accent1"/>
            </a:solidFill>
          </a:ln>
          <a:extLst/>
        </p:spPr>
      </p:pic>
      <p:sp>
        <p:nvSpPr>
          <p:cNvPr id="6" name="Rectangle 5"/>
          <p:cNvSpPr/>
          <p:nvPr/>
        </p:nvSpPr>
        <p:spPr>
          <a:xfrm>
            <a:off x="3707904" y="3212976"/>
            <a:ext cx="288032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779912" y="3280628"/>
            <a:ext cx="2808312" cy="584775"/>
          </a:xfrm>
          <a:prstGeom prst="rect">
            <a:avLst/>
          </a:prstGeom>
          <a:noFill/>
        </p:spPr>
        <p:txBody>
          <a:bodyPr wrap="square" rtlCol="0">
            <a:spAutoFit/>
          </a:bodyPr>
          <a:lstStyle/>
          <a:p>
            <a:r>
              <a:rPr lang="en-GB" sz="3200" dirty="0" smtClean="0">
                <a:latin typeface="Century Gothic" panose="020B0502020202020204" pitchFamily="34" charset="0"/>
              </a:rPr>
              <a:t>Road Safety</a:t>
            </a:r>
            <a:endParaRPr lang="en-GB" sz="3200" dirty="0">
              <a:latin typeface="Century Gothic" panose="020B0502020202020204" pitchFamily="34" charset="0"/>
            </a:endParaRPr>
          </a:p>
        </p:txBody>
      </p:sp>
      <p:cxnSp>
        <p:nvCxnSpPr>
          <p:cNvPr id="12" name="Straight Connector 11"/>
          <p:cNvCxnSpPr>
            <a:stCxn id="10" idx="1"/>
          </p:cNvCxnSpPr>
          <p:nvPr/>
        </p:nvCxnSpPr>
        <p:spPr>
          <a:xfrm flipV="1">
            <a:off x="3707904" y="3280628"/>
            <a:ext cx="0" cy="292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07904" y="3288841"/>
            <a:ext cx="2880320" cy="33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 idx="3"/>
          </p:cNvCxnSpPr>
          <p:nvPr/>
        </p:nvCxnSpPr>
        <p:spPr>
          <a:xfrm flipV="1">
            <a:off x="6588224" y="3305754"/>
            <a:ext cx="0" cy="267262"/>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70392" y="5574455"/>
            <a:ext cx="1593696" cy="936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88224" y="5589240"/>
            <a:ext cx="1728192" cy="940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3568" y="5681062"/>
            <a:ext cx="1880046" cy="7564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46480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4581128"/>
            <a:ext cx="4669110" cy="1477328"/>
          </a:xfrm>
          <a:prstGeom prst="rect">
            <a:avLst/>
          </a:prstGeom>
          <a:noFill/>
        </p:spPr>
        <p:txBody>
          <a:bodyPr wrap="square" rtlCol="0">
            <a:spAutoFit/>
          </a:bodyPr>
          <a:lstStyle/>
          <a:p>
            <a:r>
              <a:rPr lang="en-GB" dirty="0" smtClean="0">
                <a:latin typeface="Century Gothic" panose="020B0502020202020204" pitchFamily="34" charset="0"/>
              </a:rPr>
              <a:t>A puffin crossing uses sensors to stop traffic. This means that when people walk up to the crossing the traffic lights will warn drivers to stop and let pedestrians cross. </a:t>
            </a:r>
            <a:endParaRPr lang="en-GB" dirty="0">
              <a:latin typeface="Century Gothic" panose="020B0502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720" y="1594164"/>
            <a:ext cx="4669110" cy="2614702"/>
          </a:xfrm>
          <a:prstGeom prst="rect">
            <a:avLst/>
          </a:prstGeom>
          <a:noFill/>
          <a:ln w="19050">
            <a:solidFill>
              <a:srgbClr val="00B0F0"/>
            </a:solidFill>
            <a:miter lim="800000"/>
            <a:headEnd/>
            <a:tailEnd/>
          </a:ln>
          <a:extLst>
            <a:ext uri="{909E8E84-426E-40DD-AFC4-6F175D3DCCD1}">
              <a14:hiddenFill xmlns="" xmlns:a14="http://schemas.microsoft.com/office/drawing/2010/main">
                <a:solidFill>
                  <a:schemeClr val="accent1"/>
                </a:solidFill>
              </a14:hiddenFill>
            </a:ext>
          </a:extLst>
        </p:spPr>
      </p:pic>
      <p:sp>
        <p:nvSpPr>
          <p:cNvPr id="6" name="Title 1"/>
          <p:cNvSpPr txBox="1">
            <a:spLocks/>
          </p:cNvSpPr>
          <p:nvPr/>
        </p:nvSpPr>
        <p:spPr>
          <a:xfrm>
            <a:off x="539552" y="26064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Century Gothic" panose="020B0502020202020204" pitchFamily="34" charset="0"/>
              </a:rPr>
              <a:t>Puffin Crossing </a:t>
            </a:r>
            <a:endParaRPr lang="en-GB" sz="3200" b="1" dirty="0">
              <a:latin typeface="Century Gothic" panose="020B0502020202020204" pitchFamily="34" charset="0"/>
            </a:endParaRPr>
          </a:p>
        </p:txBody>
      </p:sp>
    </p:spTree>
    <p:extLst>
      <p:ext uri="{BB962C8B-B14F-4D97-AF65-F5344CB8AC3E}">
        <p14:creationId xmlns="" xmlns:p14="http://schemas.microsoft.com/office/powerpoint/2010/main" val="3515306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9552" y="26064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Century Gothic" panose="020B0502020202020204" pitchFamily="34" charset="0"/>
              </a:rPr>
              <a:t>Toucan Crossing </a:t>
            </a:r>
            <a:endParaRPr lang="en-GB" sz="3200" b="1" dirty="0">
              <a:latin typeface="Century Gothic" panose="020B0502020202020204" pitchFamily="34" charset="0"/>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7584" y="1628800"/>
            <a:ext cx="3312368" cy="2737520"/>
          </a:xfrm>
          <a:prstGeom prst="rect">
            <a:avLst/>
          </a:prstGeom>
          <a:ln w="12700">
            <a:solidFill>
              <a:srgbClr val="00B0F0"/>
            </a:solidFill>
          </a:ln>
        </p:spPr>
      </p:pic>
      <p:sp>
        <p:nvSpPr>
          <p:cNvPr id="8" name="TextBox 7"/>
          <p:cNvSpPr txBox="1"/>
          <p:nvPr/>
        </p:nvSpPr>
        <p:spPr>
          <a:xfrm>
            <a:off x="804663" y="4489739"/>
            <a:ext cx="3587313" cy="1754326"/>
          </a:xfrm>
          <a:prstGeom prst="rect">
            <a:avLst/>
          </a:prstGeom>
          <a:noFill/>
        </p:spPr>
        <p:txBody>
          <a:bodyPr wrap="square" rtlCol="0">
            <a:spAutoFit/>
          </a:bodyPr>
          <a:lstStyle/>
          <a:p>
            <a:r>
              <a:rPr lang="en-GB" dirty="0" smtClean="0">
                <a:latin typeface="Century Gothic" panose="020B0502020202020204" pitchFamily="34" charset="0"/>
              </a:rPr>
              <a:t>A Toucan crossing is a lot like  a pelican crossing. The difference is at a Toucan crossing cyclists can cross the road with you at the same time. </a:t>
            </a:r>
            <a:endParaRPr lang="en-GB" dirty="0">
              <a:latin typeface="Century Gothic" panose="020B0502020202020204" pitchFamily="34" charset="0"/>
            </a:endParaRPr>
          </a:p>
        </p:txBody>
      </p:sp>
      <p:sp>
        <p:nvSpPr>
          <p:cNvPr id="9" name="TextBox 8"/>
          <p:cNvSpPr txBox="1"/>
          <p:nvPr/>
        </p:nvSpPr>
        <p:spPr>
          <a:xfrm>
            <a:off x="4932040" y="4366320"/>
            <a:ext cx="3587313" cy="2308324"/>
          </a:xfrm>
          <a:prstGeom prst="rect">
            <a:avLst/>
          </a:prstGeom>
          <a:noFill/>
        </p:spPr>
        <p:txBody>
          <a:bodyPr wrap="square" rtlCol="0">
            <a:spAutoFit/>
          </a:bodyPr>
          <a:lstStyle/>
          <a:p>
            <a:r>
              <a:rPr lang="en-GB" dirty="0" smtClean="0">
                <a:latin typeface="Century Gothic" panose="020B0502020202020204" pitchFamily="34" charset="0"/>
              </a:rPr>
              <a:t>A way to remember a toucan crossing, is both pedestrians and cyclists can cross together, meaning two-can cross at the same time. </a:t>
            </a:r>
          </a:p>
          <a:p>
            <a:endParaRPr lang="en-GB" dirty="0">
              <a:latin typeface="Century Gothic" panose="020B0502020202020204" pitchFamily="34" charset="0"/>
            </a:endParaRPr>
          </a:p>
          <a:p>
            <a:endParaRPr lang="en-GB" dirty="0" smtClean="0">
              <a:latin typeface="Century Gothic" panose="020B0502020202020204" pitchFamily="34" charset="0"/>
            </a:endParaRPr>
          </a:p>
          <a:p>
            <a:endParaRPr lang="en-GB" dirty="0" smtClean="0">
              <a:latin typeface="Century Gothic" panose="020B0502020202020204" pitchFamily="34" charset="0"/>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076056" y="1556792"/>
            <a:ext cx="3024336" cy="2809528"/>
          </a:xfrm>
          <a:prstGeom prst="rect">
            <a:avLst/>
          </a:prstGeom>
          <a:ln w="12700">
            <a:solidFill>
              <a:srgbClr val="00B0F0"/>
            </a:solidFill>
          </a:ln>
        </p:spPr>
      </p:pic>
    </p:spTree>
    <p:extLst>
      <p:ext uri="{BB962C8B-B14F-4D97-AF65-F5344CB8AC3E}">
        <p14:creationId xmlns="" xmlns:p14="http://schemas.microsoft.com/office/powerpoint/2010/main" val="168284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Remember !!!</a:t>
            </a:r>
            <a:endParaRPr lang="en-GB" dirty="0">
              <a:latin typeface="Century Gothic" panose="020B0502020202020204" pitchFamily="34" charset="0"/>
            </a:endParaRPr>
          </a:p>
        </p:txBody>
      </p:sp>
      <p:sp>
        <p:nvSpPr>
          <p:cNvPr id="3" name="Content Placeholder 2"/>
          <p:cNvSpPr>
            <a:spLocks noGrp="1"/>
          </p:cNvSpPr>
          <p:nvPr>
            <p:ph idx="1"/>
          </p:nvPr>
        </p:nvSpPr>
        <p:spPr>
          <a:xfrm>
            <a:off x="3373016" y="1556792"/>
            <a:ext cx="5770984" cy="4525963"/>
          </a:xfrm>
        </p:spPr>
        <p:txBody>
          <a:bodyPr>
            <a:normAutofit fontScale="77500" lnSpcReduction="20000"/>
          </a:bodyPr>
          <a:lstStyle/>
          <a:p>
            <a:pPr marL="0" indent="0">
              <a:buNone/>
            </a:pPr>
            <a:r>
              <a:rPr lang="en-GB" dirty="0" smtClean="0">
                <a:latin typeface="Century Gothic" panose="020B0502020202020204" pitchFamily="34" charset="0"/>
              </a:rPr>
              <a:t>Always be aware of  emergency services. </a:t>
            </a:r>
          </a:p>
          <a:p>
            <a:pPr marL="0" indent="0">
              <a:buNone/>
            </a:pPr>
            <a:endParaRPr lang="en-GB" dirty="0" smtClean="0">
              <a:latin typeface="Century Gothic" panose="020B0502020202020204" pitchFamily="34" charset="0"/>
            </a:endParaRPr>
          </a:p>
          <a:p>
            <a:pPr marL="0" indent="0">
              <a:buNone/>
            </a:pPr>
            <a:r>
              <a:rPr lang="en-GB" dirty="0" smtClean="0">
                <a:latin typeface="Century Gothic" panose="020B0502020202020204" pitchFamily="34" charset="0"/>
              </a:rPr>
              <a:t>No matter what crossing you choose to cross the road, emergency services will not stop for you if the sirens are on.</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Always take extra care and wait until they have passed.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To be safe you must look again before crossing the road.</a:t>
            </a:r>
            <a:endParaRPr lang="en-GB" dirty="0">
              <a:latin typeface="Century Gothic" panose="020B0502020202020204" pitchFamily="34" charset="0"/>
            </a:endParaRP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492896"/>
            <a:ext cx="2731765" cy="2216131"/>
          </a:xfrm>
          <a:prstGeom prst="rect">
            <a:avLst/>
          </a:prstGeom>
          <a:noFill/>
          <a:ln w="19050">
            <a:solidFill>
              <a:srgbClr val="00B0F0"/>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43221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Century Gothic" panose="020B0502020202020204" pitchFamily="34" charset="0"/>
              </a:rPr>
              <a:t>What do you do when there</a:t>
            </a:r>
            <a:br>
              <a:rPr lang="en-GB" sz="3200" dirty="0" smtClean="0">
                <a:latin typeface="Century Gothic" panose="020B0502020202020204" pitchFamily="34" charset="0"/>
              </a:rPr>
            </a:br>
            <a:r>
              <a:rPr lang="en-GB" sz="3200" dirty="0" smtClean="0">
                <a:latin typeface="Century Gothic" panose="020B0502020202020204" pitchFamily="34" charset="0"/>
              </a:rPr>
              <a:t>isn't a crossing, or it does not work.</a:t>
            </a:r>
            <a:endParaRPr lang="en-GB" sz="3200" dirty="0">
              <a:latin typeface="Century Gothic" panose="020B0502020202020204" pitchFamily="34" charset="0"/>
            </a:endParaRPr>
          </a:p>
        </p:txBody>
      </p:sp>
      <p:sp>
        <p:nvSpPr>
          <p:cNvPr id="3" name="Content Placeholder 2"/>
          <p:cNvSpPr>
            <a:spLocks noGrp="1"/>
          </p:cNvSpPr>
          <p:nvPr>
            <p:ph idx="1"/>
          </p:nvPr>
        </p:nvSpPr>
        <p:spPr>
          <a:xfrm>
            <a:off x="4355976" y="1600200"/>
            <a:ext cx="4330824" cy="4997152"/>
          </a:xfrm>
        </p:spPr>
        <p:txBody>
          <a:bodyPr>
            <a:normAutofit fontScale="70000" lnSpcReduction="20000"/>
          </a:bodyPr>
          <a:lstStyle/>
          <a:p>
            <a:pPr marL="0" indent="0">
              <a:buNone/>
            </a:pPr>
            <a:r>
              <a:rPr lang="en-GB" dirty="0" smtClean="0">
                <a:latin typeface="Century Gothic" panose="020B0502020202020204" pitchFamily="34" charset="0"/>
              </a:rPr>
              <a:t>Sometimes there isn't a crossing or the crossing doesn’t work, you must take extra time to look before crossing.</a:t>
            </a:r>
          </a:p>
          <a:p>
            <a:pPr marL="0" indent="0">
              <a:buNone/>
            </a:pPr>
            <a:endParaRPr lang="en-GB" dirty="0" smtClean="0">
              <a:latin typeface="Century Gothic" panose="020B0502020202020204" pitchFamily="34" charset="0"/>
            </a:endParaRPr>
          </a:p>
          <a:p>
            <a:pPr marL="0" indent="0">
              <a:buNone/>
            </a:pPr>
            <a:r>
              <a:rPr lang="en-GB" dirty="0" smtClean="0">
                <a:latin typeface="Century Gothic" panose="020B0502020202020204" pitchFamily="34" charset="0"/>
              </a:rPr>
              <a:t> </a:t>
            </a:r>
          </a:p>
          <a:p>
            <a:pPr marL="0" indent="0">
              <a:buNone/>
            </a:pPr>
            <a:r>
              <a:rPr lang="en-GB" dirty="0">
                <a:latin typeface="Century Gothic" panose="020B0502020202020204" pitchFamily="34" charset="0"/>
              </a:rPr>
              <a:t>T</a:t>
            </a:r>
            <a:r>
              <a:rPr lang="en-GB" dirty="0" smtClean="0">
                <a:latin typeface="Century Gothic" panose="020B0502020202020204" pitchFamily="34" charset="0"/>
              </a:rPr>
              <a:t>here may be a island in the middle which you can wait on if you can only cross half the road. </a:t>
            </a:r>
          </a:p>
          <a:p>
            <a:pPr marL="0" indent="0">
              <a:buNone/>
            </a:pPr>
            <a:endParaRPr lang="en-GB" dirty="0" smtClean="0">
              <a:latin typeface="Century Gothic" panose="020B0502020202020204" pitchFamily="34" charset="0"/>
            </a:endParaRPr>
          </a:p>
          <a:p>
            <a:pPr marL="0" indent="0">
              <a:buNone/>
            </a:pPr>
            <a:endParaRPr lang="en-GB" dirty="0" smtClean="0">
              <a:latin typeface="Century Gothic" panose="020B0502020202020204" pitchFamily="34" charset="0"/>
            </a:endParaRPr>
          </a:p>
          <a:p>
            <a:pPr marL="0" indent="0">
              <a:buNone/>
            </a:pPr>
            <a:r>
              <a:rPr lang="en-GB" dirty="0" smtClean="0">
                <a:latin typeface="Century Gothic" panose="020B0502020202020204" pitchFamily="34" charset="0"/>
              </a:rPr>
              <a:t>You may want to cross quicker, but be careful when doing so as its still dangerous. </a:t>
            </a:r>
            <a:endParaRPr lang="en-GB"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65380" y="1723834"/>
            <a:ext cx="2114532" cy="1561150"/>
          </a:xfrm>
          <a:prstGeom prst="rect">
            <a:avLst/>
          </a:prstGeom>
          <a:ln w="19050">
            <a:solidFill>
              <a:srgbClr val="00B0F0"/>
            </a:solidFill>
          </a:ln>
        </p:spPr>
      </p:pic>
      <p:pic>
        <p:nvPicPr>
          <p:cNvPr id="1026" name="Picture 2" descr="Image result for traffic island"/>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65380" y="3429000"/>
            <a:ext cx="2186540" cy="1455044"/>
          </a:xfrm>
          <a:prstGeom prst="rect">
            <a:avLst/>
          </a:prstGeom>
          <a:noFill/>
          <a:ln w="12700">
            <a:solidFill>
              <a:srgbClr val="00B0F0"/>
            </a:solidFill>
          </a:ln>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665380" y="5013176"/>
            <a:ext cx="2186540" cy="1690724"/>
          </a:xfrm>
          <a:prstGeom prst="rect">
            <a:avLst/>
          </a:prstGeom>
          <a:ln w="12700">
            <a:solidFill>
              <a:srgbClr val="00B0F0"/>
            </a:solidFill>
          </a:ln>
        </p:spPr>
      </p:pic>
    </p:spTree>
    <p:extLst>
      <p:ext uri="{BB962C8B-B14F-4D97-AF65-F5344CB8AC3E}">
        <p14:creationId xmlns="" xmlns:p14="http://schemas.microsoft.com/office/powerpoint/2010/main" val="5838331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latin typeface="Century Gothic" panose="020B0502020202020204" pitchFamily="34" charset="0"/>
              </a:rPr>
              <a:t>How can we help to stay safe, especially in bad weather</a:t>
            </a:r>
            <a:r>
              <a:rPr lang="en-GB" sz="3600" dirty="0">
                <a:latin typeface="Arial" panose="020B0604020202020204" pitchFamily="34" charset="0"/>
                <a:cs typeface="Arial" panose="020B0604020202020204" pitchFamily="34" charset="0"/>
              </a:rPr>
              <a:t> ?</a:t>
            </a:r>
            <a:endParaRPr lang="en-GB" sz="3600" dirty="0">
              <a:latin typeface="Century Gothic" panose="020B0502020202020204" pitchFamily="34" charset="0"/>
            </a:endParaRPr>
          </a:p>
        </p:txBody>
      </p:sp>
      <p:sp>
        <p:nvSpPr>
          <p:cNvPr id="4" name="TextBox 3"/>
          <p:cNvSpPr txBox="1"/>
          <p:nvPr/>
        </p:nvSpPr>
        <p:spPr>
          <a:xfrm>
            <a:off x="3995936" y="2016349"/>
            <a:ext cx="4392488" cy="4154984"/>
          </a:xfrm>
          <a:prstGeom prst="rect">
            <a:avLst/>
          </a:prstGeom>
          <a:noFill/>
        </p:spPr>
        <p:txBody>
          <a:bodyPr wrap="square" rtlCol="0">
            <a:spAutoFit/>
          </a:bodyPr>
          <a:lstStyle/>
          <a:p>
            <a:r>
              <a:rPr lang="en-GB" sz="2400" dirty="0">
                <a:latin typeface="Century Gothic" panose="020B0502020202020204" pitchFamily="34" charset="0"/>
              </a:rPr>
              <a:t>It is always a good idea to stay in well lit areas, so people driving can see </a:t>
            </a:r>
            <a:r>
              <a:rPr lang="en-GB" sz="2400" dirty="0" smtClean="0">
                <a:latin typeface="Century Gothic" panose="020B0502020202020204" pitchFamily="34" charset="0"/>
              </a:rPr>
              <a:t>you. </a:t>
            </a:r>
          </a:p>
          <a:p>
            <a:endParaRPr lang="en-GB" sz="2400" dirty="0">
              <a:latin typeface="Century Gothic" panose="020B0502020202020204" pitchFamily="34" charset="0"/>
            </a:endParaRPr>
          </a:p>
          <a:p>
            <a:r>
              <a:rPr lang="en-GB" sz="2400" dirty="0" smtClean="0">
                <a:latin typeface="Century Gothic" panose="020B0502020202020204" pitchFamily="34" charset="0"/>
              </a:rPr>
              <a:t>However, make </a:t>
            </a:r>
            <a:r>
              <a:rPr lang="en-GB" sz="2400" dirty="0">
                <a:latin typeface="Century Gothic" panose="020B0502020202020204" pitchFamily="34" charset="0"/>
              </a:rPr>
              <a:t>sure you are not to close to the edge of the </a:t>
            </a:r>
            <a:r>
              <a:rPr lang="en-GB" sz="2400" dirty="0" smtClean="0">
                <a:latin typeface="Century Gothic" panose="020B0502020202020204" pitchFamily="34" charset="0"/>
              </a:rPr>
              <a:t>road, in case a car needs to move onto a path for emergency services passing.</a:t>
            </a:r>
            <a:endParaRPr lang="en-GB" sz="2400" dirty="0">
              <a:latin typeface="Century Gothic" panose="020B0502020202020204" pitchFamily="34" charset="0"/>
            </a:endParaRPr>
          </a:p>
          <a:p>
            <a:pPr marL="342900" indent="-342900">
              <a:buFont typeface="Arial" panose="020B0604020202020204" pitchFamily="34" charset="0"/>
              <a:buChar char="•"/>
            </a:pPr>
            <a:endParaRPr lang="en-GB" sz="2400"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1560" y="2204864"/>
            <a:ext cx="3179603" cy="4032448"/>
          </a:xfrm>
          <a:prstGeom prst="rect">
            <a:avLst/>
          </a:prstGeom>
          <a:ln w="12700">
            <a:solidFill>
              <a:srgbClr val="00B0F0"/>
            </a:solidFill>
          </a:ln>
        </p:spPr>
      </p:pic>
    </p:spTree>
    <p:extLst>
      <p:ext uri="{BB962C8B-B14F-4D97-AF65-F5344CB8AC3E}">
        <p14:creationId xmlns="" xmlns:p14="http://schemas.microsoft.com/office/powerpoint/2010/main" val="153897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Weather warnings </a:t>
            </a:r>
            <a:endParaRPr lang="en-GB" dirty="0">
              <a:latin typeface="Century Gothic" panose="020B0502020202020204" pitchFamily="34" charset="0"/>
            </a:endParaRPr>
          </a:p>
        </p:txBody>
      </p:sp>
      <p:sp>
        <p:nvSpPr>
          <p:cNvPr id="3" name="Content Placeholder 2"/>
          <p:cNvSpPr>
            <a:spLocks noGrp="1"/>
          </p:cNvSpPr>
          <p:nvPr>
            <p:ph idx="1"/>
          </p:nvPr>
        </p:nvSpPr>
        <p:spPr>
          <a:xfrm>
            <a:off x="3635896" y="1600200"/>
            <a:ext cx="5050904" cy="4525963"/>
          </a:xfrm>
        </p:spPr>
        <p:txBody>
          <a:bodyPr>
            <a:normAutofit fontScale="85000" lnSpcReduction="10000"/>
          </a:bodyPr>
          <a:lstStyle/>
          <a:p>
            <a:pPr marL="0" indent="0">
              <a:buNone/>
            </a:pPr>
            <a:r>
              <a:rPr lang="en-GB" dirty="0" smtClean="0">
                <a:latin typeface="Century Gothic" panose="020B0502020202020204" pitchFamily="34" charset="0"/>
              </a:rPr>
              <a:t>If the weather is cold you must wear warm, sensible clothing, such like a coat or taking an umbrella with you. </a:t>
            </a:r>
          </a:p>
          <a:p>
            <a:pPr marL="0" indent="0">
              <a:buNone/>
            </a:pPr>
            <a:endParaRPr lang="en-GB" dirty="0">
              <a:latin typeface="Century Gothic" panose="020B0502020202020204" pitchFamily="34" charset="0"/>
            </a:endParaRP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You should always wear good footwear, they should have good grip and keep your feet warm and comfortable. </a:t>
            </a:r>
            <a:endParaRPr lang="en-GB"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640" y="1628800"/>
            <a:ext cx="1605347" cy="1916832"/>
          </a:xfrm>
          <a:prstGeom prst="rect">
            <a:avLst/>
          </a:prstGeom>
          <a:ln>
            <a:solidFill>
              <a:srgbClr val="00B0F0"/>
            </a:solidFill>
          </a:ln>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331640" y="3933056"/>
            <a:ext cx="1728192" cy="2152274"/>
          </a:xfrm>
          <a:prstGeom prst="rect">
            <a:avLst/>
          </a:prstGeom>
          <a:ln>
            <a:solidFill>
              <a:srgbClr val="00B0F0"/>
            </a:solidFill>
          </a:ln>
        </p:spPr>
      </p:pic>
    </p:spTree>
    <p:extLst>
      <p:ext uri="{BB962C8B-B14F-4D97-AF65-F5344CB8AC3E}">
        <p14:creationId xmlns="" xmlns:p14="http://schemas.microsoft.com/office/powerpoint/2010/main" val="1912542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Remember</a:t>
            </a:r>
            <a:endParaRPr lang="en-GB" dirty="0">
              <a:latin typeface="Century Gothic" panose="020B0502020202020204" pitchFamily="34" charset="0"/>
            </a:endParaRPr>
          </a:p>
        </p:txBody>
      </p:sp>
      <p:sp>
        <p:nvSpPr>
          <p:cNvPr id="3" name="Content Placeholder 2"/>
          <p:cNvSpPr>
            <a:spLocks noGrp="1"/>
          </p:cNvSpPr>
          <p:nvPr>
            <p:ph idx="1"/>
          </p:nvPr>
        </p:nvSpPr>
        <p:spPr>
          <a:xfrm>
            <a:off x="3779912" y="1600200"/>
            <a:ext cx="4906888" cy="4525963"/>
          </a:xfrm>
        </p:spPr>
        <p:txBody>
          <a:bodyPr>
            <a:normAutofit fontScale="92500" lnSpcReduction="10000"/>
          </a:bodyPr>
          <a:lstStyle/>
          <a:p>
            <a:pPr marL="0" indent="0">
              <a:buNone/>
            </a:pPr>
            <a:r>
              <a:rPr lang="en-GB" dirty="0" smtClean="0">
                <a:latin typeface="Century Gothic" panose="020B0502020202020204" pitchFamily="34" charset="0"/>
              </a:rPr>
              <a:t>Wearing something bright is a good idea as drivers are able to spot you clearly.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But wearing a hat, sunglasses or headphones are not ok as they can make it hard to hear or see traffic.</a:t>
            </a:r>
            <a:endParaRPr lang="en-GB"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39552" y="1772816"/>
            <a:ext cx="2925775" cy="3960440"/>
          </a:xfrm>
          <a:prstGeom prst="rect">
            <a:avLst/>
          </a:prstGeom>
          <a:ln>
            <a:solidFill>
              <a:srgbClr val="00B0F0"/>
            </a:solidFill>
          </a:ln>
        </p:spPr>
      </p:pic>
    </p:spTree>
    <p:extLst>
      <p:ext uri="{BB962C8B-B14F-4D97-AF65-F5344CB8AC3E}">
        <p14:creationId xmlns="" xmlns:p14="http://schemas.microsoft.com/office/powerpoint/2010/main" val="1419030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Safety Circles </a:t>
            </a:r>
            <a:endParaRPr lang="en-GB" dirty="0">
              <a:latin typeface="Century Gothic" panose="020B0502020202020204" pitchFamily="34" charset="0"/>
            </a:endParaRPr>
          </a:p>
        </p:txBody>
      </p:sp>
      <p:sp>
        <p:nvSpPr>
          <p:cNvPr id="3" name="Content Placeholder 2"/>
          <p:cNvSpPr>
            <a:spLocks noGrp="1"/>
          </p:cNvSpPr>
          <p:nvPr>
            <p:ph idx="1"/>
          </p:nvPr>
        </p:nvSpPr>
        <p:spPr>
          <a:xfrm>
            <a:off x="3481536" y="1600200"/>
            <a:ext cx="5266928" cy="4525963"/>
          </a:xfrm>
        </p:spPr>
        <p:txBody>
          <a:bodyPr>
            <a:normAutofit fontScale="77500" lnSpcReduction="20000"/>
          </a:bodyPr>
          <a:lstStyle/>
          <a:p>
            <a:pPr marL="0" indent="0">
              <a:buNone/>
            </a:pPr>
            <a:r>
              <a:rPr lang="en-GB" dirty="0" smtClean="0">
                <a:latin typeface="Century Gothic" panose="020B0502020202020204" pitchFamily="34" charset="0"/>
              </a:rPr>
              <a:t>We have brought with us some blank safety circles, and our workbook.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Complete these in your own time, they are a good resource to use that help you to think about how to keep safe when out and about.</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Think about the people you know who will keep you safe when out and about. </a:t>
            </a:r>
            <a:endParaRPr lang="en-GB" dirty="0">
              <a:latin typeface="Century Gothic" panose="020B0502020202020204" pitchFamily="34" charset="0"/>
            </a:endParaRPr>
          </a:p>
        </p:txBody>
      </p:sp>
      <p:pic>
        <p:nvPicPr>
          <p:cNvPr id="1026" name="Picture 2" descr="C:\Users\geoff.SPEAKUP\Desktop\Safety Circles Workbook (Print)_Page_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844824"/>
            <a:ext cx="2736304" cy="3870113"/>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9816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entury Gothic" panose="020B0502020202020204" pitchFamily="34" charset="0"/>
              </a:rPr>
              <a:t>How can we make                     everyone safe</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39952" y="1600200"/>
            <a:ext cx="4546848" cy="4525963"/>
          </a:xfrm>
        </p:spPr>
        <p:txBody>
          <a:bodyPr>
            <a:noAutofit/>
          </a:bodyPr>
          <a:lstStyle/>
          <a:p>
            <a:r>
              <a:rPr lang="en-GB" sz="2400" dirty="0" smtClean="0">
                <a:latin typeface="Century Gothic" panose="020B0502020202020204" pitchFamily="34" charset="0"/>
              </a:rPr>
              <a:t>Advertise </a:t>
            </a:r>
          </a:p>
          <a:p>
            <a:pPr marL="0" indent="0">
              <a:buNone/>
            </a:pPr>
            <a:r>
              <a:rPr lang="en-GB" sz="2400" dirty="0" smtClean="0">
                <a:latin typeface="Century Gothic" panose="020B0502020202020204" pitchFamily="34" charset="0"/>
              </a:rPr>
              <a:t>(posters, TV, radio)</a:t>
            </a:r>
          </a:p>
          <a:p>
            <a:pPr marL="0" indent="0">
              <a:buNone/>
            </a:pPr>
            <a:endParaRPr lang="en-GB" sz="2400" dirty="0" smtClean="0">
              <a:latin typeface="Century Gothic" panose="020B0502020202020204" pitchFamily="34" charset="0"/>
            </a:endParaRPr>
          </a:p>
          <a:p>
            <a:endParaRPr lang="en-GB" sz="2400" dirty="0" smtClean="0">
              <a:latin typeface="Century Gothic" panose="020B0502020202020204" pitchFamily="34" charset="0"/>
            </a:endParaRPr>
          </a:p>
          <a:p>
            <a:r>
              <a:rPr lang="en-GB" sz="2400" dirty="0" smtClean="0">
                <a:latin typeface="Century Gothic" panose="020B0502020202020204" pitchFamily="34" charset="0"/>
              </a:rPr>
              <a:t>Training in school and work</a:t>
            </a:r>
          </a:p>
          <a:p>
            <a:endParaRPr lang="en-GB" sz="2400" dirty="0" smtClean="0">
              <a:latin typeface="Century Gothic" panose="020B0502020202020204" pitchFamily="34" charset="0"/>
            </a:endParaRPr>
          </a:p>
          <a:p>
            <a:endParaRPr lang="en-GB" sz="2400" dirty="0" smtClean="0">
              <a:latin typeface="Century Gothic" panose="020B0502020202020204" pitchFamily="34" charset="0"/>
            </a:endParaRPr>
          </a:p>
          <a:p>
            <a:r>
              <a:rPr lang="en-GB" sz="2400" dirty="0" smtClean="0">
                <a:latin typeface="Century Gothic" panose="020B0502020202020204" pitchFamily="34" charset="0"/>
              </a:rPr>
              <a:t>Easy read leaflets</a:t>
            </a:r>
          </a:p>
        </p:txBody>
      </p:sp>
      <p:pic>
        <p:nvPicPr>
          <p:cNvPr id="9218" name="Picture 2" descr="C:\Users\r.squires\AppData\Local\Microsoft\Windows\Temporary Internet Files\Content.IE5\UWSZVPEA\PngMedium-TV-2-9878[1].gif"/>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21658"/>
          <a:stretch/>
        </p:blipFill>
        <p:spPr bwMode="auto">
          <a:xfrm>
            <a:off x="1475656" y="1556792"/>
            <a:ext cx="1296144" cy="1499444"/>
          </a:xfrm>
          <a:prstGeom prst="rect">
            <a:avLst/>
          </a:prstGeom>
          <a:noFill/>
          <a:ln w="12700">
            <a:solidFill>
              <a:srgbClr val="00B0F0"/>
            </a:solidFill>
          </a:ln>
          <a:extLst>
            <a:ext uri="{909E8E84-426E-40DD-AFC4-6F175D3DCCD1}">
              <a14:hiddenFill xmlns="" xmlns:a14="http://schemas.microsoft.com/office/drawing/2010/main">
                <a:solidFill>
                  <a:srgbClr val="FFFFFF"/>
                </a:solidFill>
              </a14:hiddenFill>
            </a:ext>
          </a:extLst>
        </p:spPr>
      </p:pic>
      <p:pic>
        <p:nvPicPr>
          <p:cNvPr id="9219" name="Picture 3" descr="C:\Users\r.squires\AppData\Local\Microsoft\Windows\Temporary Internet Files\Content.IE5\YJ9Z9E3C\school[1].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46280" y="3429000"/>
            <a:ext cx="1554896" cy="1118434"/>
          </a:xfrm>
          <a:prstGeom prst="rect">
            <a:avLst/>
          </a:prstGeom>
          <a:noFill/>
          <a:ln>
            <a:solidFill>
              <a:srgbClr val="00B0F0"/>
            </a:solidFill>
          </a:ln>
          <a:extLst>
            <a:ext uri="{909E8E84-426E-40DD-AFC4-6F175D3DCCD1}">
              <a14:hiddenFill xmlns="" xmlns:a14="http://schemas.microsoft.com/office/drawing/2010/main">
                <a:solidFill>
                  <a:srgbClr val="FFFFFF"/>
                </a:solidFill>
              </a14:hiddenFill>
            </a:ext>
          </a:extLst>
        </p:spPr>
      </p:pic>
      <p:pic>
        <p:nvPicPr>
          <p:cNvPr id="6" name="Picture 2" descr="C:\Users\geoff.SPEAKUP\Desktop\Safety Circles Workbook (Print)_Page_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84360" y="4725144"/>
            <a:ext cx="878736" cy="1242847"/>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5437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entury Gothic" panose="020B0502020202020204" pitchFamily="34" charset="0"/>
              </a:rPr>
              <a:t>What can the councils do</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11960" y="1600200"/>
            <a:ext cx="4474840" cy="4525963"/>
          </a:xfrm>
        </p:spPr>
        <p:txBody>
          <a:bodyPr>
            <a:normAutofit fontScale="77500" lnSpcReduction="20000"/>
          </a:bodyPr>
          <a:lstStyle/>
          <a:p>
            <a:r>
              <a:rPr lang="en-GB" sz="3000" dirty="0" smtClean="0">
                <a:latin typeface="Century Gothic" panose="020B0502020202020204" pitchFamily="34" charset="0"/>
              </a:rPr>
              <a:t>Tell everyone more about road safety.</a:t>
            </a:r>
          </a:p>
          <a:p>
            <a:endParaRPr lang="en-GB" sz="3000" dirty="0" smtClean="0">
              <a:latin typeface="Century Gothic" panose="020B0502020202020204" pitchFamily="34" charset="0"/>
            </a:endParaRPr>
          </a:p>
          <a:p>
            <a:endParaRPr lang="en-GB" sz="3000" dirty="0">
              <a:latin typeface="Century Gothic" panose="020B0502020202020204" pitchFamily="34" charset="0"/>
            </a:endParaRPr>
          </a:p>
          <a:p>
            <a:r>
              <a:rPr lang="en-GB" sz="3000" dirty="0" smtClean="0">
                <a:latin typeface="Century Gothic" panose="020B0502020202020204" pitchFamily="34" charset="0"/>
              </a:rPr>
              <a:t>Make it so everyone gets training on road safety.</a:t>
            </a:r>
          </a:p>
          <a:p>
            <a:endParaRPr lang="en-GB" sz="3000" dirty="0" smtClean="0">
              <a:latin typeface="Century Gothic" panose="020B0502020202020204" pitchFamily="34" charset="0"/>
            </a:endParaRPr>
          </a:p>
          <a:p>
            <a:endParaRPr lang="en-GB" sz="3000" dirty="0" smtClean="0">
              <a:latin typeface="Century Gothic" panose="020B0502020202020204" pitchFamily="34" charset="0"/>
            </a:endParaRPr>
          </a:p>
          <a:p>
            <a:r>
              <a:rPr lang="en-GB" sz="3000" dirty="0" smtClean="0">
                <a:latin typeface="Century Gothic" panose="020B0502020202020204" pitchFamily="34" charset="0"/>
              </a:rPr>
              <a:t>More bumps and cameras in residential areas.</a:t>
            </a:r>
          </a:p>
          <a:p>
            <a:endParaRPr lang="en-GB" sz="3000" dirty="0" smtClean="0">
              <a:latin typeface="Century Gothic" panose="020B0502020202020204" pitchFamily="34" charset="0"/>
            </a:endParaRPr>
          </a:p>
          <a:p>
            <a:endParaRPr lang="en-GB" sz="3000" dirty="0">
              <a:latin typeface="Century Gothic" panose="020B0502020202020204" pitchFamily="34" charset="0"/>
            </a:endParaRPr>
          </a:p>
          <a:p>
            <a:r>
              <a:rPr lang="en-GB" sz="3000" dirty="0" smtClean="0">
                <a:latin typeface="Century Gothic" panose="020B0502020202020204" pitchFamily="34" charset="0"/>
              </a:rPr>
              <a:t>Make sure roads are safer.</a:t>
            </a:r>
          </a:p>
          <a:p>
            <a:pPr marL="0" indent="0">
              <a:buNone/>
            </a:pPr>
            <a:endParaRPr lang="en-GB" dirty="0"/>
          </a:p>
          <a:p>
            <a:endParaRPr lang="en-GB" dirty="0" smtClean="0"/>
          </a:p>
        </p:txBody>
      </p:sp>
      <p:pic>
        <p:nvPicPr>
          <p:cNvPr id="2050" name="Picture 2" descr="\\speakupsvr\Work\Cliparts\Photosymbols 3\hires_images\Place_Training_Room.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1556792"/>
            <a:ext cx="2736304" cy="3172526"/>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speakupsvr\Work\Cliparts\Photosymbols 3\hires_images\Supporter_Car.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37175" y="4797152"/>
            <a:ext cx="2261137" cy="12266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5066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Introduction </a:t>
            </a:r>
            <a:endParaRPr lang="en-GB" dirty="0">
              <a:latin typeface="Century Gothic" panose="020B0502020202020204" pitchFamily="34" charset="0"/>
            </a:endParaRPr>
          </a:p>
        </p:txBody>
      </p:sp>
      <p:sp>
        <p:nvSpPr>
          <p:cNvPr id="3" name="Content Placeholder 2"/>
          <p:cNvSpPr>
            <a:spLocks noGrp="1"/>
          </p:cNvSpPr>
          <p:nvPr>
            <p:ph idx="1"/>
          </p:nvPr>
        </p:nvSpPr>
        <p:spPr>
          <a:xfrm>
            <a:off x="2699792" y="1600200"/>
            <a:ext cx="5987008" cy="4525963"/>
          </a:xfrm>
        </p:spPr>
        <p:txBody>
          <a:bodyPr>
            <a:normAutofit/>
          </a:bodyPr>
          <a:lstStyle/>
          <a:p>
            <a:pPr marL="0" indent="0">
              <a:buNone/>
            </a:pPr>
            <a:r>
              <a:rPr lang="en-GB" sz="2400" b="1" dirty="0" smtClean="0">
                <a:latin typeface="Century Gothic" panose="020B0502020202020204" pitchFamily="34" charset="0"/>
              </a:rPr>
              <a:t>Introductions – My name is…</a:t>
            </a:r>
          </a:p>
          <a:p>
            <a:pPr marL="0" indent="0">
              <a:buNone/>
            </a:pPr>
            <a:endParaRPr lang="en-GB" sz="2400" dirty="0">
              <a:latin typeface="Century Gothic" panose="020B0502020202020204" pitchFamily="34" charset="0"/>
            </a:endParaRPr>
          </a:p>
          <a:p>
            <a:pPr marL="0" indent="0">
              <a:buNone/>
            </a:pPr>
            <a:endParaRPr lang="en-GB" sz="2400" dirty="0" smtClean="0">
              <a:latin typeface="Century Gothic" panose="020B0502020202020204" pitchFamily="34" charset="0"/>
            </a:endParaRPr>
          </a:p>
          <a:p>
            <a:pPr marL="0" indent="0">
              <a:buNone/>
            </a:pPr>
            <a:endParaRPr lang="en-GB" sz="2400" dirty="0" smtClean="0">
              <a:latin typeface="Century Gothic" panose="020B0502020202020204" pitchFamily="34" charset="0"/>
            </a:endParaRPr>
          </a:p>
          <a:p>
            <a:pPr marL="0" indent="0">
              <a:buNone/>
            </a:pPr>
            <a:r>
              <a:rPr lang="en-GB" sz="2400" dirty="0" smtClean="0">
                <a:latin typeface="Century Gothic" panose="020B0502020202020204" pitchFamily="34" charset="0"/>
              </a:rPr>
              <a:t>Today we have a presentation we would like to talk to you about. </a:t>
            </a:r>
          </a:p>
          <a:p>
            <a:pPr marL="0" indent="0">
              <a:buNone/>
            </a:pPr>
            <a:endParaRPr lang="en-GB" sz="2400" dirty="0">
              <a:latin typeface="Century Gothic" panose="020B0502020202020204" pitchFamily="34" charset="0"/>
            </a:endParaRPr>
          </a:p>
          <a:p>
            <a:pPr marL="0" indent="0">
              <a:buNone/>
            </a:pPr>
            <a:r>
              <a:rPr lang="en-GB" sz="2400" dirty="0">
                <a:latin typeface="Century Gothic" panose="020B0502020202020204" pitchFamily="34" charset="0"/>
              </a:rPr>
              <a:t>T</a:t>
            </a:r>
            <a:r>
              <a:rPr lang="en-GB" sz="2400" dirty="0" smtClean="0">
                <a:latin typeface="Century Gothic" panose="020B0502020202020204" pitchFamily="34" charset="0"/>
              </a:rPr>
              <a:t>his is about </a:t>
            </a:r>
            <a:r>
              <a:rPr lang="en-GB" sz="2400" b="1" dirty="0" smtClean="0">
                <a:latin typeface="Century Gothic" panose="020B0502020202020204" pitchFamily="34" charset="0"/>
              </a:rPr>
              <a:t>Road </a:t>
            </a:r>
            <a:r>
              <a:rPr lang="en-GB" sz="2400" b="1" dirty="0">
                <a:latin typeface="Century Gothic" panose="020B0502020202020204" pitchFamily="34" charset="0"/>
              </a:rPr>
              <a:t>S</a:t>
            </a:r>
            <a:r>
              <a:rPr lang="en-GB" sz="2400" b="1" dirty="0" smtClean="0">
                <a:latin typeface="Century Gothic" panose="020B0502020202020204" pitchFamily="34" charset="0"/>
              </a:rPr>
              <a:t>afety  </a:t>
            </a:r>
          </a:p>
          <a:p>
            <a:pPr marL="0" indent="0">
              <a:buNone/>
            </a:pPr>
            <a:endParaRPr lang="en-GB" sz="2400" dirty="0" smtClean="0">
              <a:latin typeface="Century Gothic" panose="020B0502020202020204" pitchFamily="34" charset="0"/>
            </a:endParaRPr>
          </a:p>
          <a:p>
            <a:pPr marL="0" indent="0">
              <a:buNone/>
            </a:pPr>
            <a:endParaRPr lang="en-GB" sz="2400" dirty="0" smtClean="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1124744"/>
            <a:ext cx="1258466" cy="1480548"/>
          </a:xfrm>
          <a:prstGeom prst="rect">
            <a:avLst/>
          </a:prstGeom>
          <a:ln>
            <a:solidFill>
              <a:schemeClr val="accent1"/>
            </a:solidFill>
          </a:ln>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3971" y="3068960"/>
            <a:ext cx="1476685" cy="1469302"/>
          </a:xfrm>
          <a:prstGeom prst="rect">
            <a:avLst/>
          </a:prstGeom>
          <a:ln>
            <a:solidFill>
              <a:schemeClr val="accent1"/>
            </a:solidFill>
          </a:ln>
        </p:spPr>
      </p:pic>
    </p:spTree>
    <p:extLst>
      <p:ext uri="{BB962C8B-B14F-4D97-AF65-F5344CB8AC3E}">
        <p14:creationId xmlns="" xmlns:p14="http://schemas.microsoft.com/office/powerpoint/2010/main" val="563607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52615" y="2764423"/>
            <a:ext cx="1418506" cy="1371717"/>
          </a:xfrm>
          <a:prstGeom prst="ellipse">
            <a:avLst/>
          </a:pr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entury Gothic"/>
            </a:endParaRPr>
          </a:p>
        </p:txBody>
      </p:sp>
      <p:sp>
        <p:nvSpPr>
          <p:cNvPr id="5" name="Oval 4"/>
          <p:cNvSpPr/>
          <p:nvPr/>
        </p:nvSpPr>
        <p:spPr>
          <a:xfrm>
            <a:off x="662228" y="1424613"/>
            <a:ext cx="4791580" cy="39995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entury Gothic"/>
            </a:endParaRPr>
          </a:p>
        </p:txBody>
      </p:sp>
      <p:sp>
        <p:nvSpPr>
          <p:cNvPr id="6" name="Oval 5"/>
          <p:cNvSpPr/>
          <p:nvPr/>
        </p:nvSpPr>
        <p:spPr>
          <a:xfrm>
            <a:off x="346379" y="49480"/>
            <a:ext cx="8428562" cy="6696162"/>
          </a:xfrm>
          <a:prstGeom prst="ellipse">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79564" y="639105"/>
            <a:ext cx="6680171" cy="5516912"/>
          </a:xfrm>
          <a:prstGeom prst="ellipse">
            <a:avLst/>
          </a:prstGeom>
          <a:noFill/>
          <a:ln w="254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789781" y="2122595"/>
            <a:ext cx="3100919" cy="2655374"/>
          </a:xfrm>
          <a:prstGeom prst="ellipse">
            <a:avLst/>
          </a:prstGeom>
          <a:noFill/>
          <a:ln w="25400">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latin typeface="Century Gothic"/>
            </a:endParaRPr>
          </a:p>
        </p:txBody>
      </p:sp>
      <p:sp>
        <p:nvSpPr>
          <p:cNvPr id="23" name="TextBox 22"/>
          <p:cNvSpPr txBox="1"/>
          <p:nvPr/>
        </p:nvSpPr>
        <p:spPr>
          <a:xfrm>
            <a:off x="2371121" y="2935896"/>
            <a:ext cx="1755952" cy="584775"/>
          </a:xfrm>
          <a:prstGeom prst="rect">
            <a:avLst/>
          </a:prstGeom>
          <a:noFill/>
        </p:spPr>
        <p:txBody>
          <a:bodyPr wrap="square" rtlCol="0">
            <a:spAutoFit/>
          </a:bodyPr>
          <a:lstStyle/>
          <a:p>
            <a:r>
              <a:rPr lang="en-GB" sz="1600" dirty="0" smtClean="0">
                <a:latin typeface="Century Gothic"/>
              </a:rPr>
              <a:t>Not fully Independent </a:t>
            </a:r>
            <a:endParaRPr lang="en-GB" sz="1600" dirty="0">
              <a:latin typeface="Century Gothic"/>
            </a:endParaRPr>
          </a:p>
        </p:txBody>
      </p:sp>
      <p:sp>
        <p:nvSpPr>
          <p:cNvPr id="25" name="TextBox 24"/>
          <p:cNvSpPr txBox="1"/>
          <p:nvPr/>
        </p:nvSpPr>
        <p:spPr>
          <a:xfrm>
            <a:off x="3555643" y="2086824"/>
            <a:ext cx="2081176" cy="369332"/>
          </a:xfrm>
          <a:prstGeom prst="rect">
            <a:avLst/>
          </a:prstGeom>
          <a:noFill/>
        </p:spPr>
        <p:txBody>
          <a:bodyPr wrap="square" rtlCol="0">
            <a:spAutoFit/>
          </a:bodyPr>
          <a:lstStyle/>
          <a:p>
            <a:r>
              <a:rPr lang="en-GB" dirty="0" smtClean="0">
                <a:latin typeface="Century Gothic"/>
              </a:rPr>
              <a:t>Mum</a:t>
            </a:r>
            <a:endParaRPr lang="en-GB" dirty="0">
              <a:latin typeface="Century Gothic"/>
            </a:endParaRPr>
          </a:p>
        </p:txBody>
      </p:sp>
      <p:sp>
        <p:nvSpPr>
          <p:cNvPr id="26" name="TextBox 25"/>
          <p:cNvSpPr txBox="1"/>
          <p:nvPr/>
        </p:nvSpPr>
        <p:spPr>
          <a:xfrm>
            <a:off x="5156602" y="1796490"/>
            <a:ext cx="1024016" cy="369332"/>
          </a:xfrm>
          <a:prstGeom prst="rect">
            <a:avLst/>
          </a:prstGeom>
          <a:noFill/>
        </p:spPr>
        <p:txBody>
          <a:bodyPr wrap="square" rtlCol="0">
            <a:spAutoFit/>
          </a:bodyPr>
          <a:lstStyle/>
          <a:p>
            <a:r>
              <a:rPr lang="en-GB" dirty="0" err="1" smtClean="0">
                <a:latin typeface="Century Gothic"/>
              </a:rPr>
              <a:t>Jonno</a:t>
            </a:r>
            <a:endParaRPr lang="en-GB" dirty="0">
              <a:latin typeface="Century Gothic"/>
            </a:endParaRPr>
          </a:p>
        </p:txBody>
      </p:sp>
      <p:sp>
        <p:nvSpPr>
          <p:cNvPr id="27" name="TextBox 26"/>
          <p:cNvSpPr txBox="1"/>
          <p:nvPr/>
        </p:nvSpPr>
        <p:spPr>
          <a:xfrm>
            <a:off x="5961875" y="2446923"/>
            <a:ext cx="1098091" cy="646331"/>
          </a:xfrm>
          <a:prstGeom prst="rect">
            <a:avLst/>
          </a:prstGeom>
          <a:noFill/>
        </p:spPr>
        <p:txBody>
          <a:bodyPr wrap="square" rtlCol="0">
            <a:spAutoFit/>
          </a:bodyPr>
          <a:lstStyle/>
          <a:p>
            <a:r>
              <a:rPr lang="en-GB" dirty="0" smtClean="0">
                <a:latin typeface="Century Gothic"/>
              </a:rPr>
              <a:t>Social</a:t>
            </a:r>
          </a:p>
          <a:p>
            <a:r>
              <a:rPr lang="en-GB" dirty="0" smtClean="0">
                <a:latin typeface="Century Gothic"/>
              </a:rPr>
              <a:t>worker</a:t>
            </a:r>
            <a:endParaRPr lang="en-GB" dirty="0">
              <a:latin typeface="Century Gothic"/>
            </a:endParaRPr>
          </a:p>
        </p:txBody>
      </p:sp>
      <p:sp>
        <p:nvSpPr>
          <p:cNvPr id="28" name="TextBox 27"/>
          <p:cNvSpPr txBox="1"/>
          <p:nvPr/>
        </p:nvSpPr>
        <p:spPr>
          <a:xfrm>
            <a:off x="5873174" y="3429024"/>
            <a:ext cx="960895" cy="369332"/>
          </a:xfrm>
          <a:prstGeom prst="rect">
            <a:avLst/>
          </a:prstGeom>
          <a:noFill/>
        </p:spPr>
        <p:txBody>
          <a:bodyPr wrap="square" rtlCol="0">
            <a:spAutoFit/>
          </a:bodyPr>
          <a:lstStyle/>
          <a:p>
            <a:r>
              <a:rPr lang="en-GB" dirty="0" smtClean="0">
                <a:latin typeface="Century Gothic"/>
              </a:rPr>
              <a:t>Hayley</a:t>
            </a:r>
            <a:endParaRPr lang="en-GB" dirty="0">
              <a:latin typeface="Century Gothic"/>
            </a:endParaRPr>
          </a:p>
        </p:txBody>
      </p:sp>
      <p:sp>
        <p:nvSpPr>
          <p:cNvPr id="29" name="TextBox 28"/>
          <p:cNvSpPr txBox="1"/>
          <p:nvPr/>
        </p:nvSpPr>
        <p:spPr>
          <a:xfrm>
            <a:off x="5156602" y="4414442"/>
            <a:ext cx="1197020" cy="369332"/>
          </a:xfrm>
          <a:prstGeom prst="rect">
            <a:avLst/>
          </a:prstGeom>
          <a:noFill/>
        </p:spPr>
        <p:txBody>
          <a:bodyPr wrap="square" rtlCol="0">
            <a:spAutoFit/>
          </a:bodyPr>
          <a:lstStyle/>
          <a:p>
            <a:r>
              <a:rPr lang="en-GB" dirty="0" smtClean="0">
                <a:latin typeface="Century Gothic"/>
              </a:rPr>
              <a:t>Wayne</a:t>
            </a:r>
            <a:endParaRPr lang="en-GB" dirty="0">
              <a:latin typeface="Century Gothic"/>
            </a:endParaRPr>
          </a:p>
        </p:txBody>
      </p:sp>
      <p:sp>
        <p:nvSpPr>
          <p:cNvPr id="30" name="TextBox 29"/>
          <p:cNvSpPr txBox="1"/>
          <p:nvPr/>
        </p:nvSpPr>
        <p:spPr>
          <a:xfrm>
            <a:off x="4059132" y="3951474"/>
            <a:ext cx="1003056" cy="369332"/>
          </a:xfrm>
          <a:prstGeom prst="rect">
            <a:avLst/>
          </a:prstGeom>
          <a:noFill/>
        </p:spPr>
        <p:txBody>
          <a:bodyPr wrap="square" rtlCol="0">
            <a:spAutoFit/>
          </a:bodyPr>
          <a:lstStyle/>
          <a:p>
            <a:r>
              <a:rPr lang="en-GB" dirty="0" smtClean="0">
                <a:latin typeface="Century Gothic"/>
              </a:rPr>
              <a:t>Dad</a:t>
            </a:r>
            <a:endParaRPr lang="en-GB" dirty="0">
              <a:latin typeface="Century Gothic"/>
            </a:endParaRPr>
          </a:p>
        </p:txBody>
      </p:sp>
      <p:sp>
        <p:nvSpPr>
          <p:cNvPr id="31" name="TextBox 30"/>
          <p:cNvSpPr txBox="1"/>
          <p:nvPr/>
        </p:nvSpPr>
        <p:spPr>
          <a:xfrm>
            <a:off x="3338622" y="4591384"/>
            <a:ext cx="1441019" cy="369332"/>
          </a:xfrm>
          <a:prstGeom prst="rect">
            <a:avLst/>
          </a:prstGeom>
          <a:noFill/>
        </p:spPr>
        <p:txBody>
          <a:bodyPr wrap="square" rtlCol="0">
            <a:spAutoFit/>
          </a:bodyPr>
          <a:lstStyle/>
          <a:p>
            <a:r>
              <a:rPr lang="en-GB" dirty="0" smtClean="0">
                <a:latin typeface="Century Gothic"/>
              </a:rPr>
              <a:t>My O.T</a:t>
            </a:r>
            <a:endParaRPr lang="en-GB" dirty="0">
              <a:latin typeface="Century Gothic"/>
            </a:endParaRPr>
          </a:p>
        </p:txBody>
      </p:sp>
      <p:sp>
        <p:nvSpPr>
          <p:cNvPr id="32" name="TextBox 31"/>
          <p:cNvSpPr txBox="1"/>
          <p:nvPr/>
        </p:nvSpPr>
        <p:spPr>
          <a:xfrm>
            <a:off x="4209579" y="2859259"/>
            <a:ext cx="890989" cy="369332"/>
          </a:xfrm>
          <a:prstGeom prst="rect">
            <a:avLst/>
          </a:prstGeom>
          <a:noFill/>
        </p:spPr>
        <p:txBody>
          <a:bodyPr wrap="square" rtlCol="0">
            <a:spAutoFit/>
          </a:bodyPr>
          <a:lstStyle/>
          <a:p>
            <a:r>
              <a:rPr lang="en-GB" dirty="0">
                <a:latin typeface="Century Gothic"/>
              </a:rPr>
              <a:t>S</a:t>
            </a:r>
            <a:r>
              <a:rPr lang="en-GB" dirty="0" smtClean="0">
                <a:latin typeface="Century Gothic"/>
              </a:rPr>
              <a:t>ister</a:t>
            </a:r>
            <a:endParaRPr lang="en-GB" dirty="0">
              <a:latin typeface="Century Gothic"/>
            </a:endParaRPr>
          </a:p>
        </p:txBody>
      </p:sp>
      <p:sp>
        <p:nvSpPr>
          <p:cNvPr id="33" name="TextBox 32"/>
          <p:cNvSpPr txBox="1"/>
          <p:nvPr/>
        </p:nvSpPr>
        <p:spPr>
          <a:xfrm>
            <a:off x="3944322" y="901731"/>
            <a:ext cx="2216581" cy="646331"/>
          </a:xfrm>
          <a:prstGeom prst="rect">
            <a:avLst/>
          </a:prstGeom>
          <a:noFill/>
        </p:spPr>
        <p:txBody>
          <a:bodyPr wrap="square" rtlCol="0">
            <a:spAutoFit/>
          </a:bodyPr>
          <a:lstStyle/>
          <a:p>
            <a:r>
              <a:rPr lang="en-GB" dirty="0" smtClean="0">
                <a:latin typeface="Century Gothic"/>
              </a:rPr>
              <a:t>Door to door travelling</a:t>
            </a:r>
            <a:endParaRPr lang="en-GB" dirty="0">
              <a:latin typeface="Century Gothic"/>
            </a:endParaRPr>
          </a:p>
        </p:txBody>
      </p:sp>
      <p:sp>
        <p:nvSpPr>
          <p:cNvPr id="34" name="TextBox 33"/>
          <p:cNvSpPr txBox="1"/>
          <p:nvPr/>
        </p:nvSpPr>
        <p:spPr>
          <a:xfrm>
            <a:off x="6094220" y="901731"/>
            <a:ext cx="1230972" cy="369332"/>
          </a:xfrm>
          <a:prstGeom prst="rect">
            <a:avLst/>
          </a:prstGeom>
          <a:noFill/>
        </p:spPr>
        <p:txBody>
          <a:bodyPr wrap="square" rtlCol="0">
            <a:spAutoFit/>
          </a:bodyPr>
          <a:lstStyle/>
          <a:p>
            <a:r>
              <a:rPr lang="en-GB" dirty="0" err="1" smtClean="0">
                <a:latin typeface="Century Gothic"/>
              </a:rPr>
              <a:t>Jonno</a:t>
            </a:r>
            <a:endParaRPr lang="en-GB" dirty="0">
              <a:latin typeface="Century Gothic"/>
            </a:endParaRPr>
          </a:p>
        </p:txBody>
      </p:sp>
      <p:sp>
        <p:nvSpPr>
          <p:cNvPr id="36" name="TextBox 35"/>
          <p:cNvSpPr txBox="1"/>
          <p:nvPr/>
        </p:nvSpPr>
        <p:spPr>
          <a:xfrm>
            <a:off x="5811671" y="4007712"/>
            <a:ext cx="789612" cy="369332"/>
          </a:xfrm>
          <a:prstGeom prst="rect">
            <a:avLst/>
          </a:prstGeom>
          <a:noFill/>
        </p:spPr>
        <p:txBody>
          <a:bodyPr wrap="square" rtlCol="0">
            <a:spAutoFit/>
          </a:bodyPr>
          <a:lstStyle/>
          <a:p>
            <a:r>
              <a:rPr lang="en-GB" dirty="0">
                <a:latin typeface="Century Gothic"/>
              </a:rPr>
              <a:t>M</a:t>
            </a:r>
            <a:r>
              <a:rPr lang="en-GB" dirty="0" smtClean="0">
                <a:latin typeface="Century Gothic"/>
              </a:rPr>
              <a:t>um</a:t>
            </a:r>
            <a:endParaRPr lang="en-GB" dirty="0">
              <a:latin typeface="Century Gothic"/>
            </a:endParaRPr>
          </a:p>
        </p:txBody>
      </p:sp>
      <p:sp>
        <p:nvSpPr>
          <p:cNvPr id="37" name="TextBox 36"/>
          <p:cNvSpPr txBox="1"/>
          <p:nvPr/>
        </p:nvSpPr>
        <p:spPr>
          <a:xfrm>
            <a:off x="5113660" y="4945247"/>
            <a:ext cx="1003056" cy="369332"/>
          </a:xfrm>
          <a:prstGeom prst="rect">
            <a:avLst/>
          </a:prstGeom>
          <a:noFill/>
        </p:spPr>
        <p:txBody>
          <a:bodyPr wrap="square" rtlCol="0">
            <a:spAutoFit/>
          </a:bodyPr>
          <a:lstStyle/>
          <a:p>
            <a:r>
              <a:rPr lang="en-GB" dirty="0">
                <a:latin typeface="Century Gothic"/>
              </a:rPr>
              <a:t>D</a:t>
            </a:r>
            <a:r>
              <a:rPr lang="en-GB" dirty="0" smtClean="0">
                <a:latin typeface="Century Gothic"/>
              </a:rPr>
              <a:t>ad</a:t>
            </a:r>
            <a:endParaRPr lang="en-GB" dirty="0">
              <a:latin typeface="Century Gothic"/>
            </a:endParaRPr>
          </a:p>
        </p:txBody>
      </p:sp>
      <p:sp>
        <p:nvSpPr>
          <p:cNvPr id="38" name="TextBox 37"/>
          <p:cNvSpPr txBox="1"/>
          <p:nvPr/>
        </p:nvSpPr>
        <p:spPr>
          <a:xfrm>
            <a:off x="1363851" y="3453714"/>
            <a:ext cx="976391" cy="369332"/>
          </a:xfrm>
          <a:prstGeom prst="rect">
            <a:avLst/>
          </a:prstGeom>
          <a:noFill/>
        </p:spPr>
        <p:txBody>
          <a:bodyPr wrap="square" rtlCol="0">
            <a:spAutoFit/>
          </a:bodyPr>
          <a:lstStyle/>
          <a:p>
            <a:r>
              <a:rPr lang="en-GB" dirty="0" smtClean="0">
                <a:latin typeface="Century Gothic"/>
              </a:rPr>
              <a:t>sister</a:t>
            </a:r>
            <a:endParaRPr lang="en-GB" dirty="0">
              <a:latin typeface="Century Gothic"/>
            </a:endParaRPr>
          </a:p>
        </p:txBody>
      </p:sp>
      <p:sp>
        <p:nvSpPr>
          <p:cNvPr id="39" name="TextBox 38"/>
          <p:cNvSpPr txBox="1"/>
          <p:nvPr/>
        </p:nvSpPr>
        <p:spPr>
          <a:xfrm>
            <a:off x="2734658" y="1691623"/>
            <a:ext cx="1127417" cy="369332"/>
          </a:xfrm>
          <a:prstGeom prst="rect">
            <a:avLst/>
          </a:prstGeom>
          <a:noFill/>
        </p:spPr>
        <p:txBody>
          <a:bodyPr wrap="square" rtlCol="0">
            <a:spAutoFit/>
          </a:bodyPr>
          <a:lstStyle/>
          <a:p>
            <a:r>
              <a:rPr lang="en-GB" dirty="0" smtClean="0">
                <a:latin typeface="Century Gothic"/>
              </a:rPr>
              <a:t>Myself</a:t>
            </a:r>
            <a:endParaRPr lang="en-GB" dirty="0">
              <a:latin typeface="Century Gothic"/>
            </a:endParaRPr>
          </a:p>
        </p:txBody>
      </p:sp>
      <p:sp>
        <p:nvSpPr>
          <p:cNvPr id="40" name="TextBox 39"/>
          <p:cNvSpPr txBox="1"/>
          <p:nvPr/>
        </p:nvSpPr>
        <p:spPr>
          <a:xfrm>
            <a:off x="3777183" y="216976"/>
            <a:ext cx="1755952" cy="369332"/>
          </a:xfrm>
          <a:prstGeom prst="rect">
            <a:avLst/>
          </a:prstGeom>
          <a:noFill/>
        </p:spPr>
        <p:txBody>
          <a:bodyPr wrap="square" rtlCol="0">
            <a:spAutoFit/>
          </a:bodyPr>
          <a:lstStyle/>
          <a:p>
            <a:r>
              <a:rPr lang="en-GB" dirty="0" smtClean="0">
                <a:latin typeface="Century Gothic"/>
              </a:rPr>
              <a:t>Sarah</a:t>
            </a:r>
            <a:endParaRPr lang="en-GB" dirty="0">
              <a:latin typeface="Century Gothic"/>
            </a:endParaRPr>
          </a:p>
        </p:txBody>
      </p:sp>
      <p:sp>
        <p:nvSpPr>
          <p:cNvPr id="41" name="TextBox 40"/>
          <p:cNvSpPr txBox="1"/>
          <p:nvPr/>
        </p:nvSpPr>
        <p:spPr>
          <a:xfrm>
            <a:off x="7325192" y="2741683"/>
            <a:ext cx="1209551" cy="369332"/>
          </a:xfrm>
          <a:prstGeom prst="rect">
            <a:avLst/>
          </a:prstGeom>
          <a:noFill/>
        </p:spPr>
        <p:txBody>
          <a:bodyPr wrap="square" rtlCol="0">
            <a:spAutoFit/>
          </a:bodyPr>
          <a:lstStyle/>
          <a:p>
            <a:r>
              <a:rPr lang="en-GB" dirty="0">
                <a:latin typeface="Century Gothic"/>
              </a:rPr>
              <a:t>M</a:t>
            </a:r>
            <a:r>
              <a:rPr lang="en-GB" dirty="0" smtClean="0">
                <a:latin typeface="Century Gothic"/>
              </a:rPr>
              <a:t>um</a:t>
            </a:r>
            <a:endParaRPr lang="en-GB" dirty="0">
              <a:latin typeface="Century Gothic"/>
            </a:endParaRPr>
          </a:p>
        </p:txBody>
      </p:sp>
      <p:sp>
        <p:nvSpPr>
          <p:cNvPr id="42" name="TextBox 41"/>
          <p:cNvSpPr txBox="1"/>
          <p:nvPr/>
        </p:nvSpPr>
        <p:spPr>
          <a:xfrm>
            <a:off x="7316230" y="3638380"/>
            <a:ext cx="1218513" cy="369332"/>
          </a:xfrm>
          <a:prstGeom prst="rect">
            <a:avLst/>
          </a:prstGeom>
          <a:noFill/>
        </p:spPr>
        <p:txBody>
          <a:bodyPr wrap="square" rtlCol="0">
            <a:spAutoFit/>
          </a:bodyPr>
          <a:lstStyle/>
          <a:p>
            <a:r>
              <a:rPr lang="en-GB" dirty="0" smtClean="0">
                <a:latin typeface="Century Gothic"/>
              </a:rPr>
              <a:t>Hayley</a:t>
            </a:r>
            <a:endParaRPr lang="en-GB" dirty="0">
              <a:latin typeface="Century Gothic"/>
            </a:endParaRPr>
          </a:p>
        </p:txBody>
      </p:sp>
      <p:sp>
        <p:nvSpPr>
          <p:cNvPr id="43" name="TextBox 42"/>
          <p:cNvSpPr txBox="1"/>
          <p:nvPr/>
        </p:nvSpPr>
        <p:spPr>
          <a:xfrm>
            <a:off x="6814727" y="5424168"/>
            <a:ext cx="690016" cy="369332"/>
          </a:xfrm>
          <a:prstGeom prst="rect">
            <a:avLst/>
          </a:prstGeom>
          <a:noFill/>
        </p:spPr>
        <p:txBody>
          <a:bodyPr wrap="square" rtlCol="0">
            <a:spAutoFit/>
          </a:bodyPr>
          <a:lstStyle/>
          <a:p>
            <a:r>
              <a:rPr lang="en-GB" dirty="0">
                <a:latin typeface="Century Gothic"/>
              </a:rPr>
              <a:t>D</a:t>
            </a:r>
            <a:r>
              <a:rPr lang="en-GB" dirty="0" smtClean="0">
                <a:latin typeface="Century Gothic"/>
              </a:rPr>
              <a:t>ad</a:t>
            </a:r>
            <a:endParaRPr lang="en-GB" dirty="0">
              <a:latin typeface="Century Gothic"/>
            </a:endParaRPr>
          </a:p>
        </p:txBody>
      </p:sp>
      <p:sp>
        <p:nvSpPr>
          <p:cNvPr id="44" name="TextBox 43"/>
          <p:cNvSpPr txBox="1"/>
          <p:nvPr/>
        </p:nvSpPr>
        <p:spPr>
          <a:xfrm>
            <a:off x="7090474" y="1572577"/>
            <a:ext cx="945397" cy="369332"/>
          </a:xfrm>
          <a:prstGeom prst="rect">
            <a:avLst/>
          </a:prstGeom>
          <a:noFill/>
        </p:spPr>
        <p:txBody>
          <a:bodyPr wrap="square" rtlCol="0">
            <a:spAutoFit/>
          </a:bodyPr>
          <a:lstStyle/>
          <a:p>
            <a:r>
              <a:rPr lang="en-GB" dirty="0" smtClean="0">
                <a:latin typeface="Century Gothic"/>
              </a:rPr>
              <a:t>999</a:t>
            </a:r>
            <a:endParaRPr lang="en-GB" dirty="0">
              <a:latin typeface="Century Gothic"/>
            </a:endParaRPr>
          </a:p>
        </p:txBody>
      </p:sp>
      <p:sp>
        <p:nvSpPr>
          <p:cNvPr id="45" name="TextBox 44"/>
          <p:cNvSpPr txBox="1"/>
          <p:nvPr/>
        </p:nvSpPr>
        <p:spPr>
          <a:xfrm>
            <a:off x="4059132" y="3397561"/>
            <a:ext cx="999640" cy="369332"/>
          </a:xfrm>
          <a:prstGeom prst="rect">
            <a:avLst/>
          </a:prstGeom>
          <a:noFill/>
        </p:spPr>
        <p:txBody>
          <a:bodyPr wrap="square" rtlCol="0">
            <a:spAutoFit/>
          </a:bodyPr>
          <a:lstStyle/>
          <a:p>
            <a:r>
              <a:rPr lang="en-GB" dirty="0" smtClean="0">
                <a:latin typeface="Century Gothic"/>
              </a:rPr>
              <a:t>Wayne</a:t>
            </a:r>
            <a:endParaRPr lang="en-GB" dirty="0">
              <a:latin typeface="Century Gothic"/>
            </a:endParaRPr>
          </a:p>
        </p:txBody>
      </p:sp>
      <p:sp>
        <p:nvSpPr>
          <p:cNvPr id="46" name="TextBox 45"/>
          <p:cNvSpPr txBox="1"/>
          <p:nvPr/>
        </p:nvSpPr>
        <p:spPr>
          <a:xfrm>
            <a:off x="2510723" y="4783774"/>
            <a:ext cx="720507" cy="369332"/>
          </a:xfrm>
          <a:prstGeom prst="rect">
            <a:avLst/>
          </a:prstGeom>
          <a:noFill/>
        </p:spPr>
        <p:txBody>
          <a:bodyPr wrap="square" rtlCol="0">
            <a:spAutoFit/>
          </a:bodyPr>
          <a:lstStyle/>
          <a:p>
            <a:r>
              <a:rPr lang="en-GB" dirty="0" smtClean="0">
                <a:latin typeface="Century Gothic"/>
              </a:rPr>
              <a:t>Matt</a:t>
            </a:r>
            <a:endParaRPr lang="en-GB" dirty="0">
              <a:latin typeface="Century Gothic"/>
            </a:endParaRPr>
          </a:p>
        </p:txBody>
      </p:sp>
      <p:sp>
        <p:nvSpPr>
          <p:cNvPr id="48" name="TextBox 47"/>
          <p:cNvSpPr txBox="1"/>
          <p:nvPr/>
        </p:nvSpPr>
        <p:spPr>
          <a:xfrm>
            <a:off x="3298367" y="6239505"/>
            <a:ext cx="3308190" cy="369332"/>
          </a:xfrm>
          <a:prstGeom prst="rect">
            <a:avLst/>
          </a:prstGeom>
          <a:noFill/>
        </p:spPr>
        <p:txBody>
          <a:bodyPr wrap="square" rtlCol="0">
            <a:spAutoFit/>
          </a:bodyPr>
          <a:lstStyle/>
          <a:p>
            <a:r>
              <a:rPr lang="en-GB" dirty="0" smtClean="0">
                <a:latin typeface="Century Gothic"/>
              </a:rPr>
              <a:t>Keeping safe cards</a:t>
            </a:r>
            <a:endParaRPr lang="en-GB" dirty="0">
              <a:latin typeface="Century Gothic"/>
            </a:endParaRPr>
          </a:p>
        </p:txBody>
      </p:sp>
      <p:sp>
        <p:nvSpPr>
          <p:cNvPr id="49" name="TextBox 48"/>
          <p:cNvSpPr txBox="1"/>
          <p:nvPr/>
        </p:nvSpPr>
        <p:spPr>
          <a:xfrm>
            <a:off x="3460221" y="5382526"/>
            <a:ext cx="2176598" cy="646331"/>
          </a:xfrm>
          <a:prstGeom prst="rect">
            <a:avLst/>
          </a:prstGeom>
          <a:noFill/>
        </p:spPr>
        <p:txBody>
          <a:bodyPr wrap="square" rtlCol="0">
            <a:spAutoFit/>
          </a:bodyPr>
          <a:lstStyle/>
          <a:p>
            <a:r>
              <a:rPr lang="en-GB" dirty="0" smtClean="0">
                <a:latin typeface="Century Gothic"/>
              </a:rPr>
              <a:t>Jo from RCAT college</a:t>
            </a:r>
            <a:endParaRPr lang="en-GB" dirty="0">
              <a:latin typeface="Century Gothic"/>
            </a:endParaRPr>
          </a:p>
        </p:txBody>
      </p:sp>
      <p:pic>
        <p:nvPicPr>
          <p:cNvPr id="47" name="Picture 46" descr="PICT2848.JPG"/>
          <p:cNvPicPr>
            <a:picLocks noChangeAspect="1"/>
          </p:cNvPicPr>
          <p:nvPr/>
        </p:nvPicPr>
        <p:blipFill>
          <a:blip r:embed="rId3" cstate="print"/>
          <a:stretch>
            <a:fillRect/>
          </a:stretch>
        </p:blipFill>
        <p:spPr>
          <a:xfrm>
            <a:off x="973432" y="2771793"/>
            <a:ext cx="1397689" cy="1356978"/>
          </a:xfrm>
          <a:prstGeom prst="ellipse">
            <a:avLst/>
          </a:prstGeom>
        </p:spPr>
      </p:pic>
      <p:sp>
        <p:nvSpPr>
          <p:cNvPr id="3" name="TextBox 2"/>
          <p:cNvSpPr txBox="1"/>
          <p:nvPr/>
        </p:nvSpPr>
        <p:spPr>
          <a:xfrm>
            <a:off x="1511578" y="4103160"/>
            <a:ext cx="2044065" cy="523220"/>
          </a:xfrm>
          <a:prstGeom prst="rect">
            <a:avLst/>
          </a:prstGeom>
          <a:noFill/>
        </p:spPr>
        <p:txBody>
          <a:bodyPr wrap="square" rtlCol="0">
            <a:spAutoFit/>
          </a:bodyPr>
          <a:lstStyle/>
          <a:p>
            <a:r>
              <a:rPr lang="en-GB" sz="1400" dirty="0" smtClean="0">
                <a:latin typeface="Century Gothic" panose="020B0502020202020204" pitchFamily="34" charset="0"/>
              </a:rPr>
              <a:t>Needs more training crossing the roads</a:t>
            </a:r>
            <a:endParaRPr lang="en-GB" sz="1400" dirty="0">
              <a:latin typeface="Century Gothic" panose="020B0502020202020204" pitchFamily="34" charset="0"/>
            </a:endParaRPr>
          </a:p>
        </p:txBody>
      </p:sp>
    </p:spTree>
    <p:extLst>
      <p:ext uri="{BB962C8B-B14F-4D97-AF65-F5344CB8AC3E}">
        <p14:creationId xmlns="" xmlns:p14="http://schemas.microsoft.com/office/powerpoint/2010/main" val="2308695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0287" y="544269"/>
            <a:ext cx="7216234" cy="8125301"/>
          </a:xfrm>
          <a:prstGeom prst="rect">
            <a:avLst/>
          </a:prstGeom>
          <a:noFill/>
        </p:spPr>
        <p:txBody>
          <a:bodyPr wrap="square" rtlCol="0">
            <a:spAutoFit/>
          </a:bodyPr>
          <a:lstStyle/>
          <a:p>
            <a:r>
              <a:rPr lang="en-US" dirty="0" smtClean="0"/>
              <a:t>Key</a:t>
            </a:r>
            <a:endParaRPr lang="en-US" dirty="0" smtClean="0">
              <a:latin typeface="Century Gothic"/>
              <a:cs typeface="Century Gothic"/>
            </a:endParaRPr>
          </a:p>
          <a:p>
            <a:r>
              <a:rPr lang="en-US" dirty="0" smtClean="0">
                <a:latin typeface="Century Gothic"/>
                <a:cs typeface="Century Gothic"/>
              </a:rPr>
              <a:t>	         	this circle is about personal safety. For 			example, this could be about your health or 		what you need support with.</a:t>
            </a:r>
          </a:p>
          <a:p>
            <a:r>
              <a:rPr lang="en-US" dirty="0" smtClean="0">
                <a:latin typeface="Century Gothic"/>
                <a:cs typeface="Century Gothic"/>
              </a:rPr>
              <a:t>                          </a:t>
            </a:r>
          </a:p>
          <a:p>
            <a:r>
              <a:rPr lang="en-US" dirty="0">
                <a:latin typeface="Century Gothic"/>
                <a:cs typeface="Century Gothic"/>
              </a:rPr>
              <a:t>	 </a:t>
            </a:r>
            <a:r>
              <a:rPr lang="en-US" dirty="0" smtClean="0">
                <a:latin typeface="Century Gothic"/>
                <a:cs typeface="Century Gothic"/>
              </a:rPr>
              <a:t>           	people who can keep you safe while you are              	</a:t>
            </a:r>
            <a:r>
              <a:rPr lang="en-US" dirty="0">
                <a:latin typeface="Century Gothic"/>
                <a:cs typeface="Century Gothic"/>
              </a:rPr>
              <a:t> </a:t>
            </a:r>
            <a:r>
              <a:rPr lang="en-US" dirty="0" smtClean="0">
                <a:latin typeface="Century Gothic"/>
                <a:cs typeface="Century Gothic"/>
              </a:rPr>
              <a:t>           	out and about, including crossing roads. </a:t>
            </a:r>
          </a:p>
          <a:p>
            <a:endParaRPr lang="en-US" dirty="0" smtClean="0">
              <a:latin typeface="Century Gothic"/>
              <a:cs typeface="Century Gothic"/>
            </a:endParaRPr>
          </a:p>
          <a:p>
            <a:r>
              <a:rPr lang="en-US" dirty="0" smtClean="0">
                <a:latin typeface="Century Gothic"/>
                <a:cs typeface="Century Gothic"/>
              </a:rPr>
              <a:t>                           	people who keep you safe on public transport</a:t>
            </a:r>
          </a:p>
          <a:p>
            <a:endParaRPr lang="en-US" dirty="0" smtClean="0">
              <a:latin typeface="Century Gothic"/>
              <a:cs typeface="Century Gothic"/>
            </a:endParaRPr>
          </a:p>
          <a:p>
            <a:endParaRPr lang="en-US" dirty="0" smtClean="0">
              <a:latin typeface="Century Gothic"/>
              <a:cs typeface="Century Gothic"/>
            </a:endParaRPr>
          </a:p>
          <a:p>
            <a:r>
              <a:rPr lang="en-US" dirty="0" smtClean="0">
                <a:latin typeface="Century Gothic"/>
                <a:cs typeface="Century Gothic"/>
              </a:rPr>
              <a:t>                           	people who you can ring in case of 			emergencies </a:t>
            </a:r>
          </a:p>
          <a:p>
            <a:r>
              <a:rPr lang="en-US" dirty="0" smtClean="0"/>
              <a:t>                          </a:t>
            </a:r>
          </a:p>
          <a:p>
            <a:endParaRPr lang="en-US" dirty="0" smtClean="0"/>
          </a:p>
          <a:p>
            <a:endParaRPr lang="en-US" dirty="0"/>
          </a:p>
          <a:p>
            <a:r>
              <a:rPr lang="en-US" dirty="0" smtClean="0"/>
              <a:t>                           </a:t>
            </a:r>
          </a:p>
          <a:p>
            <a:r>
              <a:rPr lang="en-US" dirty="0" smtClean="0"/>
              <a:t>                          </a:t>
            </a:r>
          </a:p>
          <a:p>
            <a:endParaRPr lang="en-US" dirty="0" smtClean="0"/>
          </a:p>
          <a:p>
            <a:endParaRPr lang="en-US" dirty="0"/>
          </a:p>
          <a:p>
            <a:r>
              <a:rPr lang="en-US" dirty="0" smtClean="0"/>
              <a:t>                </a:t>
            </a:r>
          </a:p>
          <a:p>
            <a:r>
              <a:rPr lang="en-US" dirty="0" smtClean="0"/>
              <a:t>             </a:t>
            </a:r>
          </a:p>
          <a:p>
            <a:endParaRPr lang="en-US" dirty="0"/>
          </a:p>
          <a:p>
            <a:endParaRPr lang="en-US" dirty="0" smtClean="0"/>
          </a:p>
          <a:p>
            <a:endParaRPr lang="en-US" dirty="0" smtClean="0"/>
          </a:p>
          <a:p>
            <a:r>
              <a:rPr lang="en-US" dirty="0" smtClean="0"/>
              <a:t> </a:t>
            </a:r>
          </a:p>
          <a:p>
            <a:endParaRPr lang="en-US" dirty="0" smtClean="0"/>
          </a:p>
          <a:p>
            <a:endParaRPr lang="en-US" dirty="0" smtClean="0"/>
          </a:p>
        </p:txBody>
      </p:sp>
      <p:cxnSp>
        <p:nvCxnSpPr>
          <p:cNvPr id="6" name="Straight Connector 5"/>
          <p:cNvCxnSpPr/>
          <p:nvPr/>
        </p:nvCxnSpPr>
        <p:spPr>
          <a:xfrm>
            <a:off x="610287" y="1022567"/>
            <a:ext cx="1269181"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10287" y="2119352"/>
            <a:ext cx="1269181"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10287" y="2958907"/>
            <a:ext cx="1269181" cy="1588"/>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10287" y="3783558"/>
            <a:ext cx="1269181" cy="158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38774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workbook</a:t>
            </a:r>
            <a:endParaRPr lang="en-GB" dirty="0"/>
          </a:p>
        </p:txBody>
      </p:sp>
      <p:sp>
        <p:nvSpPr>
          <p:cNvPr id="3" name="Content Placeholder 2"/>
          <p:cNvSpPr>
            <a:spLocks noGrp="1"/>
          </p:cNvSpPr>
          <p:nvPr>
            <p:ph idx="1"/>
          </p:nvPr>
        </p:nvSpPr>
        <p:spPr>
          <a:xfrm>
            <a:off x="2843808" y="1600200"/>
            <a:ext cx="5842992" cy="4525963"/>
          </a:xfrm>
        </p:spPr>
        <p:txBody>
          <a:bodyPr>
            <a:normAutofit fontScale="85000" lnSpcReduction="20000"/>
          </a:bodyPr>
          <a:lstStyle/>
          <a:p>
            <a:r>
              <a:rPr lang="en-GB" dirty="0" smtClean="0">
                <a:latin typeface="Century Gothic" panose="020B0502020202020204" pitchFamily="34" charset="0"/>
              </a:rPr>
              <a:t>Our workbook talks about how to keep safe when out and about.</a:t>
            </a:r>
          </a:p>
          <a:p>
            <a:endParaRPr lang="en-GB" dirty="0">
              <a:latin typeface="Century Gothic" panose="020B0502020202020204" pitchFamily="34" charset="0"/>
            </a:endParaRPr>
          </a:p>
          <a:p>
            <a:r>
              <a:rPr lang="en-GB" dirty="0" smtClean="0">
                <a:latin typeface="Century Gothic" panose="020B0502020202020204" pitchFamily="34" charset="0"/>
              </a:rPr>
              <a:t>It also has an easy to use exercise that people who need support can practice showing how to keep safe.    </a:t>
            </a:r>
          </a:p>
          <a:p>
            <a:endParaRPr lang="en-GB" dirty="0">
              <a:latin typeface="Century Gothic" panose="020B0502020202020204" pitchFamily="34" charset="0"/>
            </a:endParaRPr>
          </a:p>
          <a:p>
            <a:r>
              <a:rPr lang="en-GB" dirty="0" smtClean="0">
                <a:latin typeface="Century Gothic" panose="020B0502020202020204" pitchFamily="34" charset="0"/>
              </a:rPr>
              <a:t>As you have probably noticed, the book is very accessible, with pictures and simple text.</a:t>
            </a:r>
            <a:endParaRPr lang="en-GB"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79512" y="2060848"/>
            <a:ext cx="2662708" cy="2449691"/>
          </a:xfrm>
          <a:prstGeom prst="rect">
            <a:avLst/>
          </a:prstGeom>
          <a:ln>
            <a:solidFill>
              <a:srgbClr val="0070C0"/>
            </a:solidFill>
          </a:ln>
        </p:spPr>
      </p:pic>
    </p:spTree>
    <p:extLst>
      <p:ext uri="{BB962C8B-B14F-4D97-AF65-F5344CB8AC3E}">
        <p14:creationId xmlns="" xmlns:p14="http://schemas.microsoft.com/office/powerpoint/2010/main" val="111579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581128"/>
            <a:ext cx="8229600" cy="1143000"/>
          </a:xfrm>
        </p:spPr>
        <p:txBody>
          <a:bodyPr>
            <a:normAutofit fontScale="90000"/>
          </a:bodyPr>
          <a:lstStyle/>
          <a:p>
            <a:r>
              <a:rPr lang="en-GB" dirty="0" smtClean="0">
                <a:latin typeface="Century Gothic" panose="020B0502020202020204" pitchFamily="34" charset="0"/>
              </a:rPr>
              <a:t>Thank you very much for listening!</a:t>
            </a:r>
            <a:endParaRPr lang="en-GB" dirty="0">
              <a:latin typeface="Century Gothic" panose="020B0502020202020204" pitchFamily="34" charset="0"/>
            </a:endParaRPr>
          </a:p>
        </p:txBody>
      </p:sp>
      <p:pic>
        <p:nvPicPr>
          <p:cNvPr id="2050" name="Picture 2" descr="\\speakupsvr\work\Cliparts\Photosymbols 3\hires_images\Thumbs_u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75856" y="548680"/>
            <a:ext cx="2603466" cy="3739269"/>
          </a:xfrm>
          <a:prstGeom prst="rect">
            <a:avLst/>
          </a:prstGeom>
          <a:noFill/>
          <a:ln>
            <a:solidFill>
              <a:srgbClr val="00B0F0"/>
            </a:solidFill>
          </a:ln>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35896" y="5848280"/>
            <a:ext cx="1355292" cy="796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04248" y="5589240"/>
            <a:ext cx="1728192" cy="94008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5536" y="5862955"/>
            <a:ext cx="1656184" cy="6663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8576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What is road safety</a:t>
            </a:r>
            <a:r>
              <a:rPr lang="en-GB" dirty="0" smtClean="0">
                <a:latin typeface="Arial" panose="020B0604020202020204" pitchFamily="34" charset="0"/>
                <a:cs typeface="Arial" panose="020B0604020202020204" pitchFamily="34" charset="0"/>
              </a:rPr>
              <a:t>?</a:t>
            </a:r>
            <a:r>
              <a:rPr lang="en-GB" dirty="0" smtClean="0">
                <a:latin typeface="Century Gothic" panose="020B0502020202020204" pitchFamily="34" charset="0"/>
              </a:rPr>
              <a:t> </a:t>
            </a:r>
            <a:endParaRPr lang="en-GB" dirty="0">
              <a:latin typeface="Century Gothic" panose="020B0502020202020204" pitchFamily="34" charset="0"/>
            </a:endParaRPr>
          </a:p>
        </p:txBody>
      </p:sp>
      <p:sp>
        <p:nvSpPr>
          <p:cNvPr id="3" name="Content Placeholder 2"/>
          <p:cNvSpPr>
            <a:spLocks noGrp="1"/>
          </p:cNvSpPr>
          <p:nvPr>
            <p:ph idx="1"/>
          </p:nvPr>
        </p:nvSpPr>
        <p:spPr>
          <a:xfrm>
            <a:off x="3563888" y="1600200"/>
            <a:ext cx="5122912" cy="4525963"/>
          </a:xfrm>
        </p:spPr>
        <p:txBody>
          <a:bodyPr>
            <a:noAutofit/>
          </a:bodyPr>
          <a:lstStyle/>
          <a:p>
            <a:pPr marL="0" indent="0">
              <a:buNone/>
            </a:pPr>
            <a:r>
              <a:rPr lang="en-GB" sz="2400" dirty="0" smtClean="0">
                <a:latin typeface="Century Gothic" panose="020B0502020202020204" pitchFamily="34" charset="0"/>
              </a:rPr>
              <a:t>When you know how to cross the road safely.</a:t>
            </a:r>
          </a:p>
          <a:p>
            <a:pPr marL="0" indent="0">
              <a:buNone/>
            </a:pPr>
            <a:endParaRPr lang="en-GB" sz="2400" dirty="0" smtClean="0">
              <a:latin typeface="Century Gothic" panose="020B0502020202020204" pitchFamily="34" charset="0"/>
            </a:endParaRPr>
          </a:p>
          <a:p>
            <a:pPr marL="0" indent="0">
              <a:buNone/>
            </a:pPr>
            <a:endParaRPr lang="en-GB" sz="2400" dirty="0" smtClean="0">
              <a:latin typeface="Century Gothic" panose="020B0502020202020204" pitchFamily="34" charset="0"/>
            </a:endParaRPr>
          </a:p>
          <a:p>
            <a:pPr marL="0" indent="0">
              <a:buNone/>
            </a:pPr>
            <a:r>
              <a:rPr lang="en-GB" sz="2400" dirty="0" smtClean="0">
                <a:latin typeface="Century Gothic" panose="020B0502020202020204" pitchFamily="34" charset="0"/>
              </a:rPr>
              <a:t>When you know how to stay safe when there is lots of traffic.</a:t>
            </a:r>
          </a:p>
          <a:p>
            <a:pPr marL="0" indent="0">
              <a:buNone/>
            </a:pPr>
            <a:endParaRPr lang="en-GB" sz="2400" dirty="0" smtClean="0">
              <a:latin typeface="Century Gothic" panose="020B0502020202020204" pitchFamily="34" charset="0"/>
            </a:endParaRPr>
          </a:p>
          <a:p>
            <a:pPr marL="0" indent="0">
              <a:buNone/>
            </a:pPr>
            <a:r>
              <a:rPr lang="en-GB" sz="2400" dirty="0" smtClean="0">
                <a:latin typeface="Century Gothic" panose="020B0502020202020204" pitchFamily="34" charset="0"/>
              </a:rPr>
              <a:t>When you are aware of the dangers that you might face when you are out and about. </a:t>
            </a:r>
            <a:endParaRPr lang="en-GB" sz="2400"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15689" y="1556792"/>
            <a:ext cx="2084463" cy="1130821"/>
          </a:xfrm>
          <a:prstGeom prst="rect">
            <a:avLst/>
          </a:prstGeom>
          <a:ln w="3175">
            <a:solidFill>
              <a:srgbClr val="00B0F0"/>
            </a:solidFill>
          </a:ln>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15689" y="2924944"/>
            <a:ext cx="2230771" cy="1224136"/>
          </a:xfrm>
          <a:prstGeom prst="rect">
            <a:avLst/>
          </a:prstGeom>
          <a:ln w="3175">
            <a:solidFill>
              <a:srgbClr val="00B0F0"/>
            </a:solidFill>
          </a:ln>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15689" y="4458281"/>
            <a:ext cx="2230771" cy="1640702"/>
          </a:xfrm>
          <a:prstGeom prst="rect">
            <a:avLst/>
          </a:prstGeom>
          <a:ln>
            <a:solidFill>
              <a:srgbClr val="00B0F0"/>
            </a:solidFill>
          </a:ln>
        </p:spPr>
      </p:pic>
    </p:spTree>
    <p:extLst>
      <p:ext uri="{BB962C8B-B14F-4D97-AF65-F5344CB8AC3E}">
        <p14:creationId xmlns="" xmlns:p14="http://schemas.microsoft.com/office/powerpoint/2010/main" val="72059837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entury Gothic" panose="020B0502020202020204" pitchFamily="34" charset="0"/>
              </a:rPr>
              <a:t>Why do we need to be safe</a:t>
            </a:r>
            <a:r>
              <a:rPr lang="en-GB" dirty="0" smtClean="0">
                <a:latin typeface="Arial" panose="020B0604020202020204" pitchFamily="34" charset="0"/>
                <a:cs typeface="Arial" panose="020B0604020202020204" pitchFamily="34" charset="0"/>
              </a:rPr>
              <a:t>?</a:t>
            </a:r>
            <a:r>
              <a:rPr lang="en-GB" dirty="0" smtClean="0">
                <a:latin typeface="Century Gothic" panose="020B0502020202020204" pitchFamily="34" charset="0"/>
              </a:rPr>
              <a:t> </a:t>
            </a:r>
            <a:endParaRPr lang="en-GB" dirty="0">
              <a:latin typeface="Century Gothic" panose="020B0502020202020204" pitchFamily="34" charset="0"/>
            </a:endParaRPr>
          </a:p>
        </p:txBody>
      </p:sp>
      <p:sp>
        <p:nvSpPr>
          <p:cNvPr id="3" name="Content Placeholder 2"/>
          <p:cNvSpPr>
            <a:spLocks noGrp="1"/>
          </p:cNvSpPr>
          <p:nvPr>
            <p:ph idx="1"/>
          </p:nvPr>
        </p:nvSpPr>
        <p:spPr>
          <a:xfrm>
            <a:off x="3059832" y="1600200"/>
            <a:ext cx="5626968" cy="4525963"/>
          </a:xfrm>
        </p:spPr>
        <p:txBody>
          <a:bodyPr>
            <a:normAutofit/>
          </a:bodyPr>
          <a:lstStyle/>
          <a:p>
            <a:pPr marL="0" indent="0">
              <a:buNone/>
            </a:pPr>
            <a:r>
              <a:rPr lang="en-GB" sz="2600" dirty="0" smtClean="0">
                <a:latin typeface="Century Gothic" panose="020B0502020202020204" pitchFamily="34" charset="0"/>
              </a:rPr>
              <a:t>So we don’t get hurt.</a:t>
            </a:r>
          </a:p>
          <a:p>
            <a:pPr marL="0" indent="0">
              <a:buNone/>
            </a:pPr>
            <a:endParaRPr lang="en-GB" sz="2600" dirty="0" smtClean="0">
              <a:latin typeface="Century Gothic" panose="020B0502020202020204" pitchFamily="34" charset="0"/>
            </a:endParaRPr>
          </a:p>
          <a:p>
            <a:pPr marL="0" indent="0">
              <a:buNone/>
            </a:pPr>
            <a:endParaRPr lang="en-GB" sz="2600" dirty="0">
              <a:latin typeface="Century Gothic" panose="020B0502020202020204" pitchFamily="34" charset="0"/>
            </a:endParaRPr>
          </a:p>
          <a:p>
            <a:pPr marL="0" indent="0">
              <a:buNone/>
            </a:pPr>
            <a:r>
              <a:rPr lang="en-GB" sz="2600" dirty="0" smtClean="0">
                <a:latin typeface="Century Gothic" panose="020B0502020202020204" pitchFamily="34" charset="0"/>
              </a:rPr>
              <a:t>To make it safe for drivers, cyclists and any other road users. </a:t>
            </a:r>
          </a:p>
          <a:p>
            <a:pPr marL="0" indent="0">
              <a:buNone/>
            </a:pPr>
            <a:endParaRPr lang="en-GB" sz="2600" dirty="0" smtClean="0">
              <a:latin typeface="Century Gothic" panose="020B0502020202020204" pitchFamily="34" charset="0"/>
            </a:endParaRPr>
          </a:p>
          <a:p>
            <a:pPr marL="0" indent="0">
              <a:buNone/>
            </a:pPr>
            <a:endParaRPr lang="en-GB" sz="2600" dirty="0">
              <a:latin typeface="Century Gothic" panose="020B0502020202020204" pitchFamily="34" charset="0"/>
            </a:endParaRPr>
          </a:p>
          <a:p>
            <a:pPr marL="0" indent="0">
              <a:buNone/>
            </a:pPr>
            <a:r>
              <a:rPr lang="en-GB" sz="2600" dirty="0" smtClean="0">
                <a:latin typeface="Century Gothic" panose="020B0502020202020204" pitchFamily="34" charset="0"/>
              </a:rPr>
              <a:t>To make your journey less stressful for you and other road users.</a:t>
            </a:r>
            <a:endParaRPr lang="en-GB" sz="2600"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99592" y="1556792"/>
            <a:ext cx="1872208" cy="1314866"/>
          </a:xfrm>
          <a:prstGeom prst="rect">
            <a:avLst/>
          </a:prstGeom>
          <a:ln>
            <a:solidFill>
              <a:srgbClr val="00B0F0"/>
            </a:solidFill>
          </a:ln>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99592" y="3140968"/>
            <a:ext cx="2117812" cy="931168"/>
          </a:xfrm>
          <a:prstGeom prst="rect">
            <a:avLst/>
          </a:prstGeom>
          <a:ln>
            <a:solidFill>
              <a:srgbClr val="00B0F0"/>
            </a:solidFill>
          </a:ln>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204647" y="4653136"/>
            <a:ext cx="1639161" cy="1779376"/>
          </a:xfrm>
          <a:prstGeom prst="rect">
            <a:avLst/>
          </a:prstGeom>
          <a:ln>
            <a:solidFill>
              <a:srgbClr val="00B0F0"/>
            </a:solidFill>
          </a:ln>
        </p:spPr>
      </p:pic>
    </p:spTree>
    <p:extLst>
      <p:ext uri="{BB962C8B-B14F-4D97-AF65-F5344CB8AC3E}">
        <p14:creationId xmlns="" xmlns:p14="http://schemas.microsoft.com/office/powerpoint/2010/main" val="224854390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How can you stay safe</a:t>
            </a:r>
            <a:r>
              <a:rPr lang="en-GB" dirty="0" smtClean="0">
                <a:latin typeface="Arial" panose="020B0604020202020204" pitchFamily="34" charset="0"/>
                <a:cs typeface="Arial" panose="020B0604020202020204" pitchFamily="34" charset="0"/>
              </a:rPr>
              <a:t>?</a:t>
            </a:r>
            <a:r>
              <a:rPr lang="en-GB" dirty="0" smtClean="0">
                <a:latin typeface="Century Gothic" panose="020B0502020202020204" pitchFamily="34" charset="0"/>
              </a:rPr>
              <a:t> </a:t>
            </a:r>
            <a:endParaRPr lang="en-GB" dirty="0">
              <a:latin typeface="Century Gothic" panose="020B0502020202020204" pitchFamily="34" charset="0"/>
            </a:endParaRPr>
          </a:p>
        </p:txBody>
      </p:sp>
      <p:sp>
        <p:nvSpPr>
          <p:cNvPr id="3" name="Content Placeholder 2"/>
          <p:cNvSpPr>
            <a:spLocks noGrp="1"/>
          </p:cNvSpPr>
          <p:nvPr>
            <p:ph idx="1"/>
          </p:nvPr>
        </p:nvSpPr>
        <p:spPr>
          <a:xfrm>
            <a:off x="3203848" y="1552735"/>
            <a:ext cx="5482952" cy="4525963"/>
          </a:xfrm>
        </p:spPr>
        <p:txBody>
          <a:bodyPr>
            <a:normAutofit lnSpcReduction="10000"/>
          </a:bodyPr>
          <a:lstStyle/>
          <a:p>
            <a:pPr marL="0" indent="0">
              <a:buNone/>
            </a:pPr>
            <a:r>
              <a:rPr lang="en-GB" dirty="0" smtClean="0">
                <a:latin typeface="Century Gothic" panose="020B0502020202020204" pitchFamily="34" charset="0"/>
              </a:rPr>
              <a:t>When you want to cross the road, always make sure you cross at a crossing.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Crossings are really important and keep everybody safe - if they are used in the right way. </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15616" y="1699592"/>
            <a:ext cx="1440159" cy="1945432"/>
          </a:xfrm>
          <a:prstGeom prst="rect">
            <a:avLst/>
          </a:prstGeom>
          <a:ln>
            <a:solidFill>
              <a:srgbClr val="00B0F0"/>
            </a:solidFill>
          </a:ln>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59633" y="3861048"/>
            <a:ext cx="1328238" cy="2217650"/>
          </a:xfrm>
          <a:prstGeom prst="rect">
            <a:avLst/>
          </a:prstGeom>
          <a:ln>
            <a:solidFill>
              <a:srgbClr val="00B0F0"/>
            </a:solidFill>
          </a:ln>
        </p:spPr>
      </p:pic>
    </p:spTree>
    <p:extLst>
      <p:ext uri="{BB962C8B-B14F-4D97-AF65-F5344CB8AC3E}">
        <p14:creationId xmlns="" xmlns:p14="http://schemas.microsoft.com/office/powerpoint/2010/main" val="3422616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entury Gothic" panose="020B0502020202020204" pitchFamily="34" charset="0"/>
              </a:rPr>
              <a:t>What are the different crossings</a:t>
            </a:r>
            <a:r>
              <a:rPr lang="en-GB" dirty="0" smtClean="0">
                <a:latin typeface="Arial" panose="020B0604020202020204" pitchFamily="34" charset="0"/>
                <a:cs typeface="Arial" panose="020B0604020202020204" pitchFamily="34" charset="0"/>
              </a:rPr>
              <a:t>?</a:t>
            </a:r>
            <a:r>
              <a:rPr lang="en-GB" dirty="0" smtClean="0">
                <a:latin typeface="Century Gothic" panose="020B0502020202020204" pitchFamily="34" charset="0"/>
              </a:rPr>
              <a:t> </a:t>
            </a:r>
            <a:endParaRPr lang="en-GB" dirty="0">
              <a:latin typeface="Century Gothic" panose="020B0502020202020204" pitchFamily="34" charset="0"/>
            </a:endParaRPr>
          </a:p>
        </p:txBody>
      </p:sp>
      <p:sp>
        <p:nvSpPr>
          <p:cNvPr id="3" name="Content Placeholder 2"/>
          <p:cNvSpPr>
            <a:spLocks noGrp="1"/>
          </p:cNvSpPr>
          <p:nvPr>
            <p:ph idx="1"/>
          </p:nvPr>
        </p:nvSpPr>
        <p:spPr>
          <a:xfrm>
            <a:off x="2555776" y="1556792"/>
            <a:ext cx="6285384" cy="4525963"/>
          </a:xfrm>
        </p:spPr>
        <p:txBody>
          <a:bodyPr>
            <a:normAutofit fontScale="92500" lnSpcReduction="20000"/>
          </a:bodyPr>
          <a:lstStyle/>
          <a:p>
            <a:pPr marL="0" indent="0">
              <a:buNone/>
            </a:pPr>
            <a:r>
              <a:rPr lang="en-GB" dirty="0" smtClean="0">
                <a:latin typeface="Century Gothic" panose="020B0502020202020204" pitchFamily="34" charset="0"/>
              </a:rPr>
              <a:t>There are four different types of crossings that you can use: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Pelican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Puffin </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Toucan</a:t>
            </a:r>
          </a:p>
          <a:p>
            <a:pPr marL="0" indent="0">
              <a:buNone/>
            </a:pPr>
            <a:endParaRPr lang="en-GB" dirty="0">
              <a:latin typeface="Century Gothic" panose="020B0502020202020204" pitchFamily="34" charset="0"/>
            </a:endParaRPr>
          </a:p>
          <a:p>
            <a:pPr marL="0" indent="0">
              <a:buNone/>
            </a:pPr>
            <a:r>
              <a:rPr lang="en-GB" dirty="0" smtClean="0">
                <a:latin typeface="Century Gothic" panose="020B0502020202020204" pitchFamily="34" charset="0"/>
              </a:rPr>
              <a:t>Zebra </a:t>
            </a:r>
          </a:p>
          <a:p>
            <a:pPr marL="0" indent="0">
              <a:buNone/>
            </a:pPr>
            <a:endParaRPr lang="en-GB" dirty="0">
              <a:latin typeface="Century Gothic" panose="020B0502020202020204"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5" y="1556792"/>
            <a:ext cx="1401995" cy="4248472"/>
          </a:xfrm>
          <a:prstGeom prst="rect">
            <a:avLst/>
          </a:prstGeom>
          <a:ln>
            <a:solidFill>
              <a:srgbClr val="00B0F0"/>
            </a:solidFill>
          </a:ln>
        </p:spPr>
      </p:pic>
    </p:spTree>
    <p:extLst>
      <p:ext uri="{BB962C8B-B14F-4D97-AF65-F5344CB8AC3E}">
        <p14:creationId xmlns="" xmlns:p14="http://schemas.microsoft.com/office/powerpoint/2010/main" val="1509175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entury Gothic" panose="020B0502020202020204" pitchFamily="34" charset="0"/>
              </a:rPr>
              <a:t>What do the crossings do </a:t>
            </a:r>
            <a:endParaRPr lang="en-GB" dirty="0">
              <a:latin typeface="Century Gothic" panose="020B0502020202020204" pitchFamily="34" charset="0"/>
            </a:endParaRPr>
          </a:p>
        </p:txBody>
      </p:sp>
      <p:sp>
        <p:nvSpPr>
          <p:cNvPr id="4" name="TextBox 3"/>
          <p:cNvSpPr txBox="1"/>
          <p:nvPr/>
        </p:nvSpPr>
        <p:spPr>
          <a:xfrm>
            <a:off x="611560" y="4797152"/>
            <a:ext cx="3744416" cy="923330"/>
          </a:xfrm>
          <a:prstGeom prst="rect">
            <a:avLst/>
          </a:prstGeom>
          <a:noFill/>
        </p:spPr>
        <p:txBody>
          <a:bodyPr wrap="square" rtlCol="0">
            <a:spAutoFit/>
          </a:bodyPr>
          <a:lstStyle/>
          <a:p>
            <a:r>
              <a:rPr lang="en-GB" dirty="0" smtClean="0">
                <a:latin typeface="Century Gothic" panose="020B0502020202020204" pitchFamily="34" charset="0"/>
              </a:rPr>
              <a:t>A zebra crossing has black and white lines on the road and two yellow lights </a:t>
            </a:r>
            <a:endParaRPr lang="en-GB" dirty="0">
              <a:latin typeface="Century Gothic" panose="020B0502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8099" y="2276872"/>
            <a:ext cx="3431337" cy="230425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6" name="TextBox 5"/>
          <p:cNvSpPr txBox="1"/>
          <p:nvPr/>
        </p:nvSpPr>
        <p:spPr>
          <a:xfrm>
            <a:off x="4572000" y="4872773"/>
            <a:ext cx="4032448" cy="1200329"/>
          </a:xfrm>
          <a:prstGeom prst="rect">
            <a:avLst/>
          </a:prstGeom>
          <a:noFill/>
        </p:spPr>
        <p:txBody>
          <a:bodyPr wrap="square" rtlCol="0">
            <a:spAutoFit/>
          </a:bodyPr>
          <a:lstStyle/>
          <a:p>
            <a:r>
              <a:rPr lang="en-GB" dirty="0" smtClean="0">
                <a:latin typeface="Century Gothic" panose="020B0502020202020204" pitchFamily="34" charset="0"/>
              </a:rPr>
              <a:t>If a car sees you at a zebra crossing, they must stop,  but always wait until the cars have come to a stop before you cross </a:t>
            </a:r>
            <a:endParaRPr lang="en-GB" dirty="0">
              <a:latin typeface="Century Gothic" panose="020B0502020202020204" pitchFamily="34" charset="0"/>
            </a:endParaRPr>
          </a:p>
        </p:txBody>
      </p:sp>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39951" y="2276872"/>
            <a:ext cx="3225958" cy="2304256"/>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8" name="Title 1"/>
          <p:cNvSpPr txBox="1">
            <a:spLocks/>
          </p:cNvSpPr>
          <p:nvPr/>
        </p:nvSpPr>
        <p:spPr>
          <a:xfrm>
            <a:off x="603109" y="119675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Century Gothic" panose="020B0502020202020204" pitchFamily="34" charset="0"/>
              </a:rPr>
              <a:t>Zebra Crossing </a:t>
            </a:r>
            <a:endParaRPr lang="en-GB" sz="3200" b="1" dirty="0">
              <a:latin typeface="Century Gothic" panose="020B0502020202020204" pitchFamily="34" charset="0"/>
            </a:endParaRPr>
          </a:p>
        </p:txBody>
      </p:sp>
    </p:spTree>
    <p:extLst>
      <p:ext uri="{BB962C8B-B14F-4D97-AF65-F5344CB8AC3E}">
        <p14:creationId xmlns="" xmlns:p14="http://schemas.microsoft.com/office/powerpoint/2010/main" val="318752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0" y="1700808"/>
            <a:ext cx="5122912" cy="4381947"/>
          </a:xfrm>
        </p:spPr>
        <p:txBody>
          <a:bodyPr>
            <a:normAutofit fontScale="92500" lnSpcReduction="10000"/>
          </a:bodyPr>
          <a:lstStyle/>
          <a:p>
            <a:pPr marL="0" indent="0">
              <a:buNone/>
            </a:pPr>
            <a:r>
              <a:rPr lang="en-GB" dirty="0" smtClean="0">
                <a:latin typeface="Century Gothic" panose="020B0502020202020204" pitchFamily="34" charset="0"/>
              </a:rPr>
              <a:t>Whenever there is a crossing to use, or an island between the roads, the path will lower and there will be bumps on the path called tactile paving.  </a:t>
            </a:r>
            <a:r>
              <a:rPr lang="en-GB" dirty="0">
                <a:latin typeface="Century Gothic" panose="020B0502020202020204" pitchFamily="34" charset="0"/>
              </a:rPr>
              <a:t>T</a:t>
            </a:r>
            <a:r>
              <a:rPr lang="en-GB" dirty="0" smtClean="0">
                <a:latin typeface="Century Gothic" panose="020B0502020202020204" pitchFamily="34" charset="0"/>
              </a:rPr>
              <a:t>his will help people who are blind or have poor eyesight to know where to cross safely.</a:t>
            </a:r>
            <a:endParaRPr lang="en-GB" dirty="0">
              <a:latin typeface="Century Gothic" panose="020B0502020202020204" pitchFamily="34" charset="0"/>
            </a:endParaRPr>
          </a:p>
        </p:txBody>
      </p:sp>
      <p:sp>
        <p:nvSpPr>
          <p:cNvPr id="4" name="Title 1"/>
          <p:cNvSpPr>
            <a:spLocks noGrp="1"/>
          </p:cNvSpPr>
          <p:nvPr>
            <p:ph type="title"/>
          </p:nvPr>
        </p:nvSpPr>
        <p:spPr>
          <a:xfrm>
            <a:off x="457200" y="274638"/>
            <a:ext cx="8229600" cy="1143000"/>
          </a:xfrm>
        </p:spPr>
        <p:txBody>
          <a:bodyPr/>
          <a:lstStyle/>
          <a:p>
            <a:r>
              <a:rPr lang="en-GB" dirty="0" smtClean="0">
                <a:latin typeface="Century Gothic" panose="020B0502020202020204" pitchFamily="34" charset="0"/>
              </a:rPr>
              <a:t>Remember !!!</a:t>
            </a:r>
            <a:endParaRPr lang="en-GB" dirty="0">
              <a:latin typeface="Century Gothic" panose="020B0502020202020204" pitchFamily="34" charset="0"/>
            </a:endParaRPr>
          </a:p>
        </p:txBody>
      </p:sp>
      <p:pic>
        <p:nvPicPr>
          <p:cNvPr id="2050" name="Picture 2" descr="http://www.marshalls.co.uk/dam-svc/AssetStore/Marshalls-Tactile-Blister-Buff-Bradford-1979.jpg?MaxWidth=1920&amp;MaxHeight=108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401" y="2492896"/>
            <a:ext cx="3616499" cy="2401159"/>
          </a:xfrm>
          <a:prstGeom prst="rect">
            <a:avLst/>
          </a:prstGeom>
          <a:noFill/>
          <a:ln>
            <a:solidFill>
              <a:srgbClr val="00B0F0"/>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31046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849" y="4365104"/>
            <a:ext cx="3587313" cy="2031325"/>
          </a:xfrm>
          <a:prstGeom prst="rect">
            <a:avLst/>
          </a:prstGeom>
          <a:noFill/>
        </p:spPr>
        <p:txBody>
          <a:bodyPr wrap="square" rtlCol="0">
            <a:spAutoFit/>
          </a:bodyPr>
          <a:lstStyle/>
          <a:p>
            <a:r>
              <a:rPr lang="en-GB" dirty="0" smtClean="0">
                <a:latin typeface="Century Gothic" panose="020B0502020202020204" pitchFamily="34" charset="0"/>
              </a:rPr>
              <a:t>A pelican crossing has traffic lights that will stop traffic before you can cross. When it is not safe to cross the red man will light up. When it is safe to cross the green man will show. </a:t>
            </a:r>
            <a:endParaRPr lang="en-GB" dirty="0">
              <a:latin typeface="Century Gothic" panose="020B0502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916831"/>
            <a:ext cx="3608611" cy="2172659"/>
          </a:xfrm>
          <a:prstGeom prst="rect">
            <a:avLst/>
          </a:prstGeom>
          <a:noFill/>
          <a:ln w="9525">
            <a:solidFill>
              <a:srgbClr val="0070C0"/>
            </a:solidFill>
            <a:miter lim="800000"/>
            <a:headEnd/>
            <a:tailEnd/>
          </a:ln>
          <a:extLst>
            <a:ext uri="{909E8E84-426E-40DD-AFC4-6F175D3DCCD1}">
              <a14:hiddenFill xmlns="" xmlns:a14="http://schemas.microsoft.com/office/drawing/2010/main">
                <a:solidFill>
                  <a:schemeClr val="accent1"/>
                </a:solidFill>
              </a14:hiddenFill>
            </a:ext>
          </a:extLst>
        </p:spPr>
      </p:pic>
      <p:sp>
        <p:nvSpPr>
          <p:cNvPr id="9" name="TextBox 8"/>
          <p:cNvSpPr txBox="1"/>
          <p:nvPr/>
        </p:nvSpPr>
        <p:spPr>
          <a:xfrm>
            <a:off x="4910540" y="4274503"/>
            <a:ext cx="3587313" cy="2308324"/>
          </a:xfrm>
          <a:prstGeom prst="rect">
            <a:avLst/>
          </a:prstGeom>
          <a:noFill/>
        </p:spPr>
        <p:txBody>
          <a:bodyPr wrap="square" rtlCol="0">
            <a:spAutoFit/>
          </a:bodyPr>
          <a:lstStyle/>
          <a:p>
            <a:r>
              <a:rPr lang="en-GB" dirty="0" smtClean="0">
                <a:latin typeface="Century Gothic" panose="020B0502020202020204" pitchFamily="34" charset="0"/>
              </a:rPr>
              <a:t>For people who are blind or have poor eyesight at this crossing there is a cone shaped handle under the traffic light button, turn this round until it stops, when it starts spinning it is safe to cross the road.</a:t>
            </a:r>
            <a:endParaRPr lang="en-GB" dirty="0">
              <a:latin typeface="Century Gothic" panose="020B0502020202020204" pitchFamily="34" charset="0"/>
            </a:endParaRPr>
          </a:p>
        </p:txBody>
      </p:sp>
      <p:sp>
        <p:nvSpPr>
          <p:cNvPr id="10" name="Title 1"/>
          <p:cNvSpPr txBox="1">
            <a:spLocks/>
          </p:cNvSpPr>
          <p:nvPr/>
        </p:nvSpPr>
        <p:spPr>
          <a:xfrm>
            <a:off x="560241" y="26064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latin typeface="Century Gothic" panose="020B0502020202020204" pitchFamily="34" charset="0"/>
              </a:rPr>
              <a:t>Pelican  Crossing </a:t>
            </a:r>
            <a:endParaRPr lang="en-GB" sz="3200" b="1" dirty="0">
              <a:latin typeface="Century Gothic" panose="020B0502020202020204"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64088" y="1690274"/>
            <a:ext cx="2376264" cy="2625772"/>
          </a:xfrm>
          <a:prstGeom prst="rect">
            <a:avLst/>
          </a:prstGeom>
          <a:noFill/>
          <a:ln w="19050">
            <a:solidFill>
              <a:srgbClr val="00B0F0"/>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4057726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1038</Words>
  <Application>Microsoft Office PowerPoint</Application>
  <PresentationFormat>On-screen Show (4:3)</PresentationFormat>
  <Paragraphs>167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Road Safety</vt:lpstr>
      <vt:lpstr>Introduction </vt:lpstr>
      <vt:lpstr>What is road safety? </vt:lpstr>
      <vt:lpstr>Why do we need to be safe? </vt:lpstr>
      <vt:lpstr>How can you stay safe? </vt:lpstr>
      <vt:lpstr>What are the different crossings? </vt:lpstr>
      <vt:lpstr>What do the crossings do </vt:lpstr>
      <vt:lpstr>Remember !!!</vt:lpstr>
      <vt:lpstr>Slide 9</vt:lpstr>
      <vt:lpstr>Slide 10</vt:lpstr>
      <vt:lpstr>Slide 11</vt:lpstr>
      <vt:lpstr>Remember !!!</vt:lpstr>
      <vt:lpstr>What do you do when there isn't a crossing, or it does not work.</vt:lpstr>
      <vt:lpstr>How can we help to stay safe, especially in bad weather ?</vt:lpstr>
      <vt:lpstr>Weather warnings </vt:lpstr>
      <vt:lpstr>Remember</vt:lpstr>
      <vt:lpstr>Safety Circles </vt:lpstr>
      <vt:lpstr>How can we make                     everyone safe?</vt:lpstr>
      <vt:lpstr>What can the councils do?</vt:lpstr>
      <vt:lpstr>Slide 20</vt:lpstr>
      <vt:lpstr>Slide 21</vt:lpstr>
      <vt:lpstr>Our workbook</vt:lpstr>
      <vt:lpstr>Thank you very much for listening!</vt:lpstr>
    </vt:vector>
  </TitlesOfParts>
  <Company>Speak 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Safety for Pedestrians</dc:title>
  <dc:creator>broadstreet</dc:creator>
  <cp:lastModifiedBy>AMills</cp:lastModifiedBy>
  <cp:revision>56</cp:revision>
  <dcterms:created xsi:type="dcterms:W3CDTF">2016-01-19T15:31:54Z</dcterms:created>
  <dcterms:modified xsi:type="dcterms:W3CDTF">2017-10-25T13:31:25Z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