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82" r:id="rId3"/>
    <p:sldId id="259" r:id="rId4"/>
    <p:sldId id="278" r:id="rId5"/>
    <p:sldId id="279" r:id="rId6"/>
    <p:sldId id="280" r:id="rId7"/>
    <p:sldId id="283" r:id="rId8"/>
    <p:sldId id="284" r:id="rId9"/>
    <p:sldId id="285" r:id="rId10"/>
    <p:sldId id="286" r:id="rId11"/>
    <p:sldId id="287" r:id="rId12"/>
    <p:sldId id="289" r:id="rId13"/>
    <p:sldId id="28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57" d="100"/>
          <a:sy n="57" d="100"/>
        </p:scale>
        <p:origin x="-3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028BC-5297-4AC5-8412-326B3E8CB4F9}" type="datetimeFigureOut">
              <a:rPr lang="en-GB" smtClean="0"/>
              <a:pPr/>
              <a:t>02/03/2016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4B0EA-6330-431B-A625-EBC9D16E6D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84963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4B0EA-6330-431B-A625-EBC9D16E6DF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0836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6913-F7B8-45F9-BE2F-87C3FDE7D692}" type="datetimeFigureOut">
              <a:rPr lang="en-GB" smtClean="0"/>
              <a:pPr/>
              <a:t>02/03/2016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7E52-FADA-4CFB-8B28-D6175F35D8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6709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6913-F7B8-45F9-BE2F-87C3FDE7D692}" type="datetimeFigureOut">
              <a:rPr lang="en-GB" smtClean="0"/>
              <a:pPr/>
              <a:t>02/03/2016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7E52-FADA-4CFB-8B28-D6175F35D8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4121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6913-F7B8-45F9-BE2F-87C3FDE7D692}" type="datetimeFigureOut">
              <a:rPr lang="en-GB" smtClean="0"/>
              <a:pPr/>
              <a:t>02/03/2016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7E52-FADA-4CFB-8B28-D6175F35D8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1173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6913-F7B8-45F9-BE2F-87C3FDE7D692}" type="datetimeFigureOut">
              <a:rPr lang="en-GB" smtClean="0"/>
              <a:pPr/>
              <a:t>02/03/2016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7E52-FADA-4CFB-8B28-D6175F35D8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652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6913-F7B8-45F9-BE2F-87C3FDE7D692}" type="datetimeFigureOut">
              <a:rPr lang="en-GB" smtClean="0"/>
              <a:pPr/>
              <a:t>02/03/2016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7E52-FADA-4CFB-8B28-D6175F35D8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2464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6913-F7B8-45F9-BE2F-87C3FDE7D692}" type="datetimeFigureOut">
              <a:rPr lang="en-GB" smtClean="0"/>
              <a:pPr/>
              <a:t>02/03/2016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7E52-FADA-4CFB-8B28-D6175F35D8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66331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6913-F7B8-45F9-BE2F-87C3FDE7D692}" type="datetimeFigureOut">
              <a:rPr lang="en-GB" smtClean="0"/>
              <a:pPr/>
              <a:t>02/03/2016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7E52-FADA-4CFB-8B28-D6175F35D8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12001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6913-F7B8-45F9-BE2F-87C3FDE7D692}" type="datetimeFigureOut">
              <a:rPr lang="en-GB" smtClean="0"/>
              <a:pPr/>
              <a:t>02/03/2016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7E52-FADA-4CFB-8B28-D6175F35D8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1521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6913-F7B8-45F9-BE2F-87C3FDE7D692}" type="datetimeFigureOut">
              <a:rPr lang="en-GB" smtClean="0"/>
              <a:pPr/>
              <a:t>02/03/2016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7E52-FADA-4CFB-8B28-D6175F35D8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0479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6913-F7B8-45F9-BE2F-87C3FDE7D692}" type="datetimeFigureOut">
              <a:rPr lang="en-GB" smtClean="0"/>
              <a:pPr/>
              <a:t>02/03/2016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7E52-FADA-4CFB-8B28-D6175F35D8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7288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6913-F7B8-45F9-BE2F-87C3FDE7D692}" type="datetimeFigureOut">
              <a:rPr lang="en-GB" smtClean="0"/>
              <a:pPr/>
              <a:t>02/03/2016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7E52-FADA-4CFB-8B28-D6175F35D8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12385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A6913-F7B8-45F9-BE2F-87C3FDE7D692}" type="datetimeFigureOut">
              <a:rPr lang="en-GB" smtClean="0"/>
              <a:pPr/>
              <a:t>02/03/2016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C7E52-FADA-4CFB-8B28-D6175F35D8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8711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South Yorkshire</a:t>
            </a:r>
            <a:br>
              <a:rPr lang="en-GB" b="1" dirty="0" smtClean="0">
                <a:solidFill>
                  <a:srgbClr val="0070C0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>Fire and Rescue </a:t>
            </a:r>
            <a:br>
              <a:rPr lang="en-GB" b="1" dirty="0" smtClean="0">
                <a:solidFill>
                  <a:srgbClr val="0070C0"/>
                </a:solidFill>
              </a:rPr>
            </a:br>
            <a:endParaRPr lang="en-GB" b="1" i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7344816" cy="331236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Fire and Health Conference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16</a:t>
            </a:r>
            <a:r>
              <a:rPr lang="en-GB" baseline="30000" dirty="0" smtClean="0">
                <a:solidFill>
                  <a:schemeClr val="tx1"/>
                </a:solidFill>
              </a:rPr>
              <a:t>th</a:t>
            </a:r>
            <a:r>
              <a:rPr lang="en-GB" dirty="0" smtClean="0">
                <a:solidFill>
                  <a:schemeClr val="tx1"/>
                </a:solidFill>
              </a:rPr>
              <a:t> February 2016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Wayne Goddard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Head of Strategy and Delivery for Dementia in Doncaster 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chemeClr val="tx1"/>
                </a:solidFill>
              </a:rPr>
              <a:t>A Dementia Case Study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 descr="U:\Dementia\2015\DFC logo - no d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209784"/>
            <a:ext cx="2780168" cy="119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28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864096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The Action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280920" cy="4370040"/>
          </a:xfrm>
        </p:spPr>
        <p:txBody>
          <a:bodyPr>
            <a:normAutofit fontScale="850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The service has a seat on the HWB.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Dementia is a HWB priority thus the service has influenced debate, plans and action.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Been pro active in managing risk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Grasped the opportunities of working with partners and communities. Alzheimer’s Society.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Funding Dementia Action Alliance work across SY through the SSCR.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The service is a Dementia Champion with many personnel being Dementia Friends or Dementia Friends Champions.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tx1"/>
              </a:solidFill>
            </a:endParaRPr>
          </a:p>
          <a:p>
            <a:pPr algn="l"/>
            <a:endParaRPr lang="en-GB" sz="2800" dirty="0" smtClean="0">
              <a:solidFill>
                <a:schemeClr val="tx1"/>
              </a:solidFill>
            </a:endParaRPr>
          </a:p>
          <a:p>
            <a:pPr algn="l"/>
            <a:endParaRPr lang="en-GB" sz="2800" dirty="0" smtClean="0">
              <a:solidFill>
                <a:schemeClr val="tx1"/>
              </a:solidFill>
            </a:endParaRPr>
          </a:p>
          <a:p>
            <a:pPr algn="l"/>
            <a:endParaRPr lang="en-GB" sz="2800" dirty="0" smtClean="0">
              <a:solidFill>
                <a:schemeClr val="tx1"/>
              </a:solidFill>
            </a:endParaRPr>
          </a:p>
          <a:p>
            <a:pPr algn="l"/>
            <a:endParaRPr lang="en-GB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 descr="U:\Dementia\2015\DFC logo - no d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643331"/>
            <a:ext cx="2409644" cy="10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96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50405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The Doncaster Action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568952" cy="4066734"/>
          </a:xfrm>
        </p:spPr>
        <p:txBody>
          <a:bodyPr>
            <a:normAutofit fontScale="92500"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The Adwick Station Memory Cafe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300" b="1" dirty="0" smtClean="0">
                <a:solidFill>
                  <a:schemeClr val="tx1"/>
                </a:solidFill>
              </a:rPr>
              <a:t>The </a:t>
            </a:r>
            <a:r>
              <a:rPr lang="en-GB" sz="2300" b="1" dirty="0">
                <a:solidFill>
                  <a:schemeClr val="tx1"/>
                </a:solidFill>
              </a:rPr>
              <a:t>Woodlands café at the Adwick fire station started in </a:t>
            </a:r>
            <a:r>
              <a:rPr lang="en-GB" sz="2300" b="1" dirty="0" smtClean="0">
                <a:solidFill>
                  <a:schemeClr val="tx1"/>
                </a:solidFill>
              </a:rPr>
              <a:t>Sept 2015.</a:t>
            </a:r>
            <a:endParaRPr lang="en-GB" sz="23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300" b="1" dirty="0">
                <a:solidFill>
                  <a:schemeClr val="tx1"/>
                </a:solidFill>
              </a:rPr>
              <a:t>Activities are : Walking group, games e.g. cards domino and we are going to do a gardening group in the summer.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300" b="1" dirty="0">
                <a:solidFill>
                  <a:schemeClr val="tx1"/>
                </a:solidFill>
              </a:rPr>
              <a:t>The café runs </a:t>
            </a:r>
            <a:r>
              <a:rPr lang="en-GB" sz="2300" b="1" dirty="0" smtClean="0">
                <a:solidFill>
                  <a:schemeClr val="tx1"/>
                </a:solidFill>
              </a:rPr>
              <a:t>monthly. Attendance has been good with 18 </a:t>
            </a:r>
            <a:r>
              <a:rPr lang="en-GB" sz="2300" b="1" dirty="0">
                <a:solidFill>
                  <a:schemeClr val="tx1"/>
                </a:solidFill>
              </a:rPr>
              <a:t>people with dementia and there </a:t>
            </a:r>
            <a:r>
              <a:rPr lang="en-GB" sz="2300" b="1" dirty="0" smtClean="0">
                <a:solidFill>
                  <a:schemeClr val="tx1"/>
                </a:solidFill>
              </a:rPr>
              <a:t>carers  attending in January. (capacity 20)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300" b="1" dirty="0" smtClean="0">
                <a:solidFill>
                  <a:schemeClr val="tx1"/>
                </a:solidFill>
              </a:rPr>
              <a:t>Peter </a:t>
            </a:r>
            <a:r>
              <a:rPr lang="en-GB" sz="2300" b="1" dirty="0">
                <a:solidFill>
                  <a:schemeClr val="tx1"/>
                </a:solidFill>
              </a:rPr>
              <a:t>Jones Partnership officer Prevention &amp; Protection community safety leads the walk with volunteers from the SYFR.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300" b="1" dirty="0">
                <a:solidFill>
                  <a:schemeClr val="tx1"/>
                </a:solidFill>
              </a:rPr>
              <a:t>Fire </a:t>
            </a:r>
            <a:r>
              <a:rPr lang="en-GB" sz="2300" b="1" dirty="0" smtClean="0">
                <a:solidFill>
                  <a:schemeClr val="tx1"/>
                </a:solidFill>
              </a:rPr>
              <a:t>officers </a:t>
            </a:r>
            <a:r>
              <a:rPr lang="en-GB" sz="2300" b="1" dirty="0">
                <a:solidFill>
                  <a:schemeClr val="tx1"/>
                </a:solidFill>
              </a:rPr>
              <a:t>drop in through the duration of the café to </a:t>
            </a:r>
            <a:r>
              <a:rPr lang="en-GB" sz="2300" b="1" dirty="0" smtClean="0">
                <a:solidFill>
                  <a:schemeClr val="tx1"/>
                </a:solidFill>
              </a:rPr>
              <a:t>chat </a:t>
            </a:r>
            <a:r>
              <a:rPr lang="en-GB" sz="2300" b="1" dirty="0">
                <a:solidFill>
                  <a:schemeClr val="tx1"/>
                </a:solidFill>
              </a:rPr>
              <a:t>with people with dementia and there </a:t>
            </a:r>
            <a:r>
              <a:rPr lang="en-GB" sz="2300" b="1" dirty="0" smtClean="0">
                <a:solidFill>
                  <a:schemeClr val="tx1"/>
                </a:solidFill>
              </a:rPr>
              <a:t>carers.</a:t>
            </a:r>
            <a:endParaRPr lang="en-GB" sz="2300" b="1" dirty="0">
              <a:solidFill>
                <a:schemeClr val="tx1"/>
              </a:solidFill>
            </a:endParaRPr>
          </a:p>
          <a:p>
            <a:pPr algn="l"/>
            <a:endParaRPr lang="en-GB" sz="2800" dirty="0">
              <a:solidFill>
                <a:schemeClr val="tx1"/>
              </a:solidFill>
            </a:endParaRPr>
          </a:p>
          <a:p>
            <a:pPr algn="l"/>
            <a:endParaRPr lang="en-GB" sz="2800" dirty="0">
              <a:solidFill>
                <a:schemeClr val="tx1"/>
              </a:solidFill>
            </a:endParaRPr>
          </a:p>
          <a:p>
            <a:pPr algn="l"/>
            <a:endParaRPr lang="en-GB" sz="2800" dirty="0">
              <a:solidFill>
                <a:schemeClr val="tx1"/>
              </a:solidFill>
            </a:endParaRPr>
          </a:p>
          <a:p>
            <a:pPr algn="l"/>
            <a:endParaRPr lang="en-GB" sz="2800" dirty="0" smtClean="0">
              <a:solidFill>
                <a:schemeClr val="tx1"/>
              </a:solidFill>
            </a:endParaRPr>
          </a:p>
          <a:p>
            <a:pPr algn="l"/>
            <a:endParaRPr lang="en-GB" sz="2800" dirty="0" smtClean="0">
              <a:solidFill>
                <a:schemeClr val="tx1"/>
              </a:solidFill>
            </a:endParaRPr>
          </a:p>
          <a:p>
            <a:pPr algn="l"/>
            <a:endParaRPr lang="en-GB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 descr="U:\Dementia\2015\DFC logo - no d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533739"/>
            <a:ext cx="2409644" cy="10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728192" cy="1481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\\PCTUsers1\Users\wayneg\My Documents\My Pictures\Dementia cafes\Launch 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0084" y="116632"/>
            <a:ext cx="1637784" cy="146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PCTUsers1\Users\wayneg\My Documents\My Pictures\Dementia cafes\Launch 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792" y="5157192"/>
            <a:ext cx="1644448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U:\Dementia\2016\Adwick Memory cafe\IMG_11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79150"/>
            <a:ext cx="2263800" cy="169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95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sz="4000" b="1" dirty="0">
                <a:solidFill>
                  <a:srgbClr val="0070C0"/>
                </a:solidFill>
              </a:rPr>
              <a:t>The Doncaster 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5"/>
            <a:ext cx="8363272" cy="5054822"/>
          </a:xfrm>
        </p:spPr>
        <p:txBody>
          <a:bodyPr>
            <a:noAutofit/>
          </a:bodyPr>
          <a:lstStyle/>
          <a:p>
            <a:r>
              <a:rPr lang="en-GB" sz="1600" b="1" dirty="0" smtClean="0"/>
              <a:t>DDAA </a:t>
            </a:r>
            <a:r>
              <a:rPr lang="en-GB" sz="1600" b="1" dirty="0"/>
              <a:t>working in partnership with the other Action Alliances across </a:t>
            </a:r>
            <a:r>
              <a:rPr lang="en-GB" sz="1600" b="1" dirty="0" smtClean="0"/>
              <a:t>SY has </a:t>
            </a:r>
            <a:r>
              <a:rPr lang="en-GB" sz="1600" b="1" dirty="0"/>
              <a:t>secured funding </a:t>
            </a:r>
            <a:r>
              <a:rPr lang="en-GB" sz="1600" b="1" dirty="0" smtClean="0"/>
              <a:t>through SSCR to </a:t>
            </a:r>
            <a:r>
              <a:rPr lang="en-GB" sz="1600" b="1" dirty="0"/>
              <a:t>embed fire safety messages within organisations who are </a:t>
            </a:r>
            <a:r>
              <a:rPr lang="en-GB" sz="1600" b="1" dirty="0" smtClean="0"/>
              <a:t>Alliance members.</a:t>
            </a:r>
            <a:endParaRPr lang="en-GB" sz="1600" b="1" dirty="0"/>
          </a:p>
          <a:p>
            <a:pPr marL="0" indent="0">
              <a:buNone/>
            </a:pPr>
            <a:endParaRPr lang="en-GB" sz="1600" b="1" dirty="0"/>
          </a:p>
          <a:p>
            <a:r>
              <a:rPr lang="en-GB" sz="1600" b="1" dirty="0" smtClean="0"/>
              <a:t>This is a collaborative </a:t>
            </a:r>
            <a:r>
              <a:rPr lang="en-GB" sz="1600" b="1" dirty="0"/>
              <a:t>approach to promote fire and community safety to people who are living with dementia and their carers. </a:t>
            </a:r>
            <a:endParaRPr lang="en-GB" sz="1600" b="1" dirty="0" smtClean="0"/>
          </a:p>
          <a:p>
            <a:endParaRPr lang="en-GB" sz="1600" b="1" dirty="0"/>
          </a:p>
          <a:p>
            <a:r>
              <a:rPr lang="en-GB" sz="1600" b="1" dirty="0" smtClean="0"/>
              <a:t>A combined Alliance membership </a:t>
            </a:r>
            <a:r>
              <a:rPr lang="en-GB" sz="1600" b="1" dirty="0"/>
              <a:t>across </a:t>
            </a:r>
            <a:r>
              <a:rPr lang="en-GB" sz="1600" b="1" dirty="0" smtClean="0"/>
              <a:t>SY of </a:t>
            </a:r>
            <a:r>
              <a:rPr lang="en-GB" sz="1600" b="1" dirty="0"/>
              <a:t>300 </a:t>
            </a:r>
            <a:r>
              <a:rPr lang="en-GB" sz="1600" b="1" dirty="0" err="1" smtClean="0"/>
              <a:t>inc</a:t>
            </a:r>
            <a:r>
              <a:rPr lang="en-GB" sz="1600" b="1" dirty="0" smtClean="0"/>
              <a:t> </a:t>
            </a:r>
            <a:r>
              <a:rPr lang="en-GB" sz="1600" b="1" dirty="0"/>
              <a:t>public sector, retail, voluntary sector, private companies and faith communities provides </a:t>
            </a:r>
            <a:r>
              <a:rPr lang="en-GB" sz="1600" b="1" dirty="0" smtClean="0"/>
              <a:t>excellent reach.</a:t>
            </a:r>
          </a:p>
          <a:p>
            <a:pPr marL="0" indent="0">
              <a:buNone/>
            </a:pPr>
            <a:endParaRPr lang="en-GB" sz="1600" b="1" dirty="0"/>
          </a:p>
          <a:p>
            <a:r>
              <a:rPr lang="en-GB" sz="1600" b="1" dirty="0" smtClean="0"/>
              <a:t>2 </a:t>
            </a:r>
            <a:r>
              <a:rPr lang="en-GB" sz="1600" b="1" dirty="0"/>
              <a:t>year project will build on current </a:t>
            </a:r>
            <a:r>
              <a:rPr lang="en-GB" sz="1600" b="1" dirty="0" smtClean="0"/>
              <a:t>SYFR </a:t>
            </a:r>
            <a:r>
              <a:rPr lang="en-GB" sz="1600" b="1" dirty="0"/>
              <a:t>public awareness initiatives. </a:t>
            </a:r>
            <a:endParaRPr lang="en-GB" sz="1600" b="1" dirty="0" smtClean="0"/>
          </a:p>
          <a:p>
            <a:endParaRPr lang="en-GB" sz="1600" b="1" dirty="0"/>
          </a:p>
          <a:p>
            <a:r>
              <a:rPr lang="en-GB" sz="1600" b="1" dirty="0" smtClean="0"/>
              <a:t>Fire </a:t>
            </a:r>
            <a:r>
              <a:rPr lang="en-GB" sz="1600" b="1" dirty="0"/>
              <a:t>Safety and Community Safety will also feature in </a:t>
            </a:r>
            <a:r>
              <a:rPr lang="en-GB" sz="1600" b="1" dirty="0" smtClean="0"/>
              <a:t>the work required for the SY </a:t>
            </a:r>
            <a:r>
              <a:rPr lang="en-GB" sz="1600" b="1" dirty="0"/>
              <a:t>areas </a:t>
            </a:r>
            <a:r>
              <a:rPr lang="en-GB" sz="1600" b="1" dirty="0" smtClean="0"/>
              <a:t>to demonstrate they are Dementia Friendly.</a:t>
            </a:r>
            <a:endParaRPr lang="en-GB" sz="1600" b="1" dirty="0"/>
          </a:p>
          <a:p>
            <a:endParaRPr lang="en-GB" sz="1600" b="1" dirty="0"/>
          </a:p>
          <a:p>
            <a:r>
              <a:rPr lang="en-GB" sz="1600" b="1" dirty="0" smtClean="0"/>
              <a:t>In </a:t>
            </a:r>
            <a:r>
              <a:rPr lang="en-GB" sz="1600" b="1" dirty="0"/>
              <a:t>Doncaster, </a:t>
            </a:r>
            <a:r>
              <a:rPr lang="en-GB" sz="1600" b="1" dirty="0" smtClean="0"/>
              <a:t>a local </a:t>
            </a:r>
            <a:r>
              <a:rPr lang="en-GB" sz="1600" b="1" dirty="0"/>
              <a:t>Project Coordinator </a:t>
            </a:r>
            <a:r>
              <a:rPr lang="en-GB" sz="1600" b="1" dirty="0" smtClean="0"/>
              <a:t>works </a:t>
            </a:r>
            <a:r>
              <a:rPr lang="en-GB" sz="1600" b="1" dirty="0"/>
              <a:t>with individuals and organisations to raise awareness and promote fire safety. This </a:t>
            </a:r>
            <a:r>
              <a:rPr lang="en-GB" sz="1600" b="1" dirty="0" err="1" smtClean="0"/>
              <a:t>inc</a:t>
            </a:r>
            <a:r>
              <a:rPr lang="en-GB" sz="1600" b="1" dirty="0" smtClean="0"/>
              <a:t> </a:t>
            </a:r>
            <a:r>
              <a:rPr lang="en-GB" sz="1600" b="1" dirty="0"/>
              <a:t>making referrals to the </a:t>
            </a:r>
            <a:r>
              <a:rPr lang="en-GB" sz="1600" b="1" dirty="0" smtClean="0"/>
              <a:t>SYFR </a:t>
            </a:r>
            <a:r>
              <a:rPr lang="en-GB" sz="1600" b="1" dirty="0"/>
              <a:t>service for home safety visits and developing relevant messages as part of the </a:t>
            </a:r>
            <a:r>
              <a:rPr lang="en-GB" sz="1600" b="1" dirty="0" smtClean="0"/>
              <a:t>DF </a:t>
            </a:r>
            <a:r>
              <a:rPr lang="en-GB" sz="1600" b="1" dirty="0"/>
              <a:t>awareness sessions. </a:t>
            </a:r>
          </a:p>
          <a:p>
            <a:endParaRPr lang="en-GB" sz="1600" b="1" dirty="0"/>
          </a:p>
          <a:p>
            <a:endParaRPr lang="en-GB" sz="1600" dirty="0"/>
          </a:p>
          <a:p>
            <a:endParaRPr lang="en-GB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688158" cy="72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6580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864096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Finally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280920" cy="4082008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chemeClr val="tx1"/>
                </a:solidFill>
              </a:rPr>
              <a:t>A big </a:t>
            </a:r>
            <a:r>
              <a:rPr lang="en-GB" sz="4000" dirty="0" err="1" smtClean="0">
                <a:solidFill>
                  <a:schemeClr val="tx1"/>
                </a:solidFill>
              </a:rPr>
              <a:t>thankyou</a:t>
            </a:r>
            <a:r>
              <a:rPr lang="en-GB" sz="4000" dirty="0" smtClean="0">
                <a:solidFill>
                  <a:schemeClr val="tx1"/>
                </a:solidFill>
              </a:rPr>
              <a:t> from me and the people with dementia and their families.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chemeClr val="tx1"/>
                </a:solidFill>
              </a:rPr>
              <a:t>Keep up the good work and lets never catch </a:t>
            </a:r>
            <a:r>
              <a:rPr lang="en-GB" sz="4000" dirty="0" err="1" smtClean="0">
                <a:solidFill>
                  <a:schemeClr val="tx1"/>
                </a:solidFill>
              </a:rPr>
              <a:t>scurvey</a:t>
            </a:r>
            <a:r>
              <a:rPr lang="en-GB" sz="4000" dirty="0" smtClean="0">
                <a:solidFill>
                  <a:schemeClr val="tx1"/>
                </a:solidFill>
              </a:rPr>
              <a:t>!</a:t>
            </a:r>
            <a:endParaRPr lang="en-GB" sz="4000" dirty="0">
              <a:solidFill>
                <a:schemeClr val="tx1"/>
              </a:solidFill>
            </a:endParaRPr>
          </a:p>
          <a:p>
            <a:pPr algn="l"/>
            <a:endParaRPr lang="en-GB" sz="2800" dirty="0" smtClean="0">
              <a:solidFill>
                <a:schemeClr val="tx1"/>
              </a:solidFill>
            </a:endParaRPr>
          </a:p>
          <a:p>
            <a:pPr algn="l"/>
            <a:endParaRPr lang="en-GB" sz="2800" dirty="0" smtClean="0">
              <a:solidFill>
                <a:schemeClr val="tx1"/>
              </a:solidFill>
            </a:endParaRPr>
          </a:p>
          <a:p>
            <a:pPr algn="l"/>
            <a:endParaRPr lang="en-GB" sz="2800" dirty="0" smtClean="0">
              <a:solidFill>
                <a:schemeClr val="tx1"/>
              </a:solidFill>
            </a:endParaRPr>
          </a:p>
          <a:p>
            <a:pPr algn="l"/>
            <a:endParaRPr lang="en-GB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 descr="U:\Dementia\2015\DFC logo - no d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643331"/>
            <a:ext cx="2409644" cy="10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69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Disseminating Innovation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91276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7196" y="187641"/>
            <a:ext cx="1822375" cy="78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4123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504055"/>
          </a:xfrm>
        </p:spPr>
        <p:txBody>
          <a:bodyPr>
            <a:normAutofit fontScale="90000"/>
          </a:bodyPr>
          <a:lstStyle/>
          <a:p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1484784"/>
            <a:ext cx="7560840" cy="3744416"/>
          </a:xfrm>
        </p:spPr>
        <p:txBody>
          <a:bodyPr>
            <a:normAutofit/>
          </a:bodyPr>
          <a:lstStyle/>
          <a:p>
            <a:pPr algn="l"/>
            <a:endParaRPr lang="en-GB" dirty="0" smtClean="0">
              <a:solidFill>
                <a:schemeClr val="tx1"/>
              </a:solidFill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algn="l"/>
            <a:endParaRPr lang="en-GB" dirty="0" smtClean="0">
              <a:solidFill>
                <a:schemeClr val="tx1"/>
              </a:solidFill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algn="l"/>
            <a:endParaRPr lang="en-GB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U:\Dementia\2015\DFC logo - no d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060088" cy="88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8891"/>
            <a:ext cx="6624735" cy="507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25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9799" y="1196752"/>
            <a:ext cx="6984776" cy="528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1"/>
            <a:ext cx="1628527" cy="69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659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7275"/>
            <a:ext cx="6840760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58216"/>
            <a:ext cx="1678359" cy="72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03767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83079"/>
            <a:ext cx="6912768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03995"/>
            <a:ext cx="1582498" cy="67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18835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864096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So how does this relate to SYFR?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280920" cy="4370040"/>
          </a:xfrm>
        </p:spPr>
        <p:txBody>
          <a:bodyPr>
            <a:normAutofit/>
          </a:bodyPr>
          <a:lstStyle/>
          <a:p>
            <a:pPr algn="l"/>
            <a:endParaRPr lang="en-GB" sz="4000" dirty="0" smtClean="0">
              <a:solidFill>
                <a:schemeClr val="tx1"/>
              </a:solidFill>
            </a:endParaRPr>
          </a:p>
          <a:p>
            <a:r>
              <a:rPr lang="en-GB" sz="4000" b="1" dirty="0" smtClean="0">
                <a:solidFill>
                  <a:schemeClr val="tx1"/>
                </a:solidFill>
              </a:rPr>
              <a:t>The Service has grasped opportunities, learnt from others and applied this through innovative action.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4000" b="1" dirty="0">
              <a:solidFill>
                <a:schemeClr val="tx1"/>
              </a:solidFill>
            </a:endParaRPr>
          </a:p>
          <a:p>
            <a:pPr algn="l"/>
            <a:endParaRPr lang="en-GB" sz="2800" b="1" dirty="0" smtClean="0">
              <a:solidFill>
                <a:schemeClr val="tx1"/>
              </a:solidFill>
            </a:endParaRPr>
          </a:p>
          <a:p>
            <a:pPr algn="l"/>
            <a:endParaRPr lang="en-GB" sz="2800" dirty="0" smtClean="0">
              <a:solidFill>
                <a:schemeClr val="tx1"/>
              </a:solidFill>
            </a:endParaRPr>
          </a:p>
          <a:p>
            <a:pPr algn="l"/>
            <a:endParaRPr lang="en-GB" sz="2800" dirty="0" smtClean="0">
              <a:solidFill>
                <a:schemeClr val="tx1"/>
              </a:solidFill>
            </a:endParaRPr>
          </a:p>
          <a:p>
            <a:pPr algn="l"/>
            <a:endParaRPr lang="en-GB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 descr="U:\Dementia\2015\DFC logo - no d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643331"/>
            <a:ext cx="2409644" cy="10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631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864096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The Opportunities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280920" cy="4370040"/>
          </a:xfrm>
        </p:spPr>
        <p:txBody>
          <a:bodyPr>
            <a:normAutofit fontScale="925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The service is more than just fighting fires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The service has a respected and strong brand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Key partners in town and city governance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Linked closely to health – proactive and reactive.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Linked closely to vulnerable groups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People with dementia are extremely vulnerable.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tx1"/>
              </a:solidFill>
            </a:endParaRPr>
          </a:p>
          <a:p>
            <a:pPr algn="l"/>
            <a:endParaRPr lang="en-GB" sz="2800" dirty="0" smtClean="0">
              <a:solidFill>
                <a:schemeClr val="tx1"/>
              </a:solidFill>
            </a:endParaRPr>
          </a:p>
          <a:p>
            <a:pPr algn="l"/>
            <a:endParaRPr lang="en-GB" sz="2800" dirty="0" smtClean="0">
              <a:solidFill>
                <a:schemeClr val="tx1"/>
              </a:solidFill>
            </a:endParaRPr>
          </a:p>
          <a:p>
            <a:pPr algn="l"/>
            <a:endParaRPr lang="en-GB" sz="2800" dirty="0" smtClean="0">
              <a:solidFill>
                <a:schemeClr val="tx1"/>
              </a:solidFill>
            </a:endParaRPr>
          </a:p>
          <a:p>
            <a:pPr algn="l"/>
            <a:endParaRPr lang="en-GB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 descr="U:\Dementia\2015\DFC logo - no d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643331"/>
            <a:ext cx="2409644" cy="10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488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864096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The Learning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280920" cy="4370040"/>
          </a:xfrm>
        </p:spPr>
        <p:txBody>
          <a:bodyPr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50% of fires involve older people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Dementia is synonymous with age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Dementia is synonymous with risk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Managing that risk is not just down to the service.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Managing risk is cost effective.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Influencing partners and engaging with communities is </a:t>
            </a:r>
            <a:r>
              <a:rPr lang="en-GB" b="1" dirty="0">
                <a:solidFill>
                  <a:schemeClr val="tx1"/>
                </a:solidFill>
              </a:rPr>
              <a:t>k</a:t>
            </a:r>
            <a:r>
              <a:rPr lang="en-GB" b="1" dirty="0" smtClean="0">
                <a:solidFill>
                  <a:schemeClr val="tx1"/>
                </a:solidFill>
              </a:rPr>
              <a:t>ey.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tx1"/>
              </a:solidFill>
            </a:endParaRPr>
          </a:p>
          <a:p>
            <a:pPr algn="l"/>
            <a:endParaRPr lang="en-GB" sz="2800" dirty="0" smtClean="0">
              <a:solidFill>
                <a:schemeClr val="tx1"/>
              </a:solidFill>
            </a:endParaRPr>
          </a:p>
          <a:p>
            <a:pPr algn="l"/>
            <a:endParaRPr lang="en-GB" sz="2800" dirty="0" smtClean="0">
              <a:solidFill>
                <a:schemeClr val="tx1"/>
              </a:solidFill>
            </a:endParaRPr>
          </a:p>
          <a:p>
            <a:pPr algn="l"/>
            <a:endParaRPr lang="en-GB" sz="2800" dirty="0" smtClean="0">
              <a:solidFill>
                <a:schemeClr val="tx1"/>
              </a:solidFill>
            </a:endParaRPr>
          </a:p>
          <a:p>
            <a:pPr algn="l"/>
            <a:endParaRPr lang="en-GB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 descr="U:\Dementia\2015\DFC logo - no d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643331"/>
            <a:ext cx="2409644" cy="10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504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508</Words>
  <Application>Microsoft Office PowerPoint</Application>
  <PresentationFormat>On-screen Show (4:3)</PresentationFormat>
  <Paragraphs>77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South Yorkshire Fire and Rescue  </vt:lpstr>
      <vt:lpstr>Disseminating Innovation</vt:lpstr>
      <vt:lpstr>Slide 3</vt:lpstr>
      <vt:lpstr>Slide 4</vt:lpstr>
      <vt:lpstr>Slide 5</vt:lpstr>
      <vt:lpstr>Slide 6</vt:lpstr>
      <vt:lpstr>So how does this relate to SYFR?</vt:lpstr>
      <vt:lpstr>The Opportunities</vt:lpstr>
      <vt:lpstr>The Learning</vt:lpstr>
      <vt:lpstr>The Action</vt:lpstr>
      <vt:lpstr>The Doncaster Action</vt:lpstr>
      <vt:lpstr>The Doncaster Action</vt:lpstr>
      <vt:lpstr>Finally</vt:lpstr>
    </vt:vector>
  </TitlesOfParts>
  <Company>NHS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Goddard, Wayne</dc:creator>
  <cp:lastModifiedBy>DBarringham</cp:lastModifiedBy>
  <cp:revision>106</cp:revision>
  <dcterms:created xsi:type="dcterms:W3CDTF">2014-09-07T11:36:26Z</dcterms:created>
  <dcterms:modified xsi:type="dcterms:W3CDTF">2016-03-02T11:06:34Z</dcterms:modified>
</cp:coreProperties>
</file>