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Lst>
  <p:sldSz cx="9144000" cy="6858000" type="screen4x3"/>
  <p:notesSz cx="6810375" cy="9942513"/>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pitchFamily="2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2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2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2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28" charset="-128"/>
        <a:cs typeface="+mn-cs"/>
      </a:defRPr>
    </a:lvl5pPr>
    <a:lvl6pPr marL="2286000" algn="l" defTabSz="914400" rtl="0" eaLnBrk="1" latinLnBrk="0" hangingPunct="1">
      <a:defRPr kern="1200">
        <a:solidFill>
          <a:schemeClr val="tx1"/>
        </a:solidFill>
        <a:latin typeface="Arial" charset="0"/>
        <a:ea typeface="ＭＳ Ｐゴシック" pitchFamily="28" charset="-128"/>
        <a:cs typeface="+mn-cs"/>
      </a:defRPr>
    </a:lvl6pPr>
    <a:lvl7pPr marL="2743200" algn="l" defTabSz="914400" rtl="0" eaLnBrk="1" latinLnBrk="0" hangingPunct="1">
      <a:defRPr kern="1200">
        <a:solidFill>
          <a:schemeClr val="tx1"/>
        </a:solidFill>
        <a:latin typeface="Arial" charset="0"/>
        <a:ea typeface="ＭＳ Ｐゴシック" pitchFamily="28" charset="-128"/>
        <a:cs typeface="+mn-cs"/>
      </a:defRPr>
    </a:lvl7pPr>
    <a:lvl8pPr marL="3200400" algn="l" defTabSz="914400" rtl="0" eaLnBrk="1" latinLnBrk="0" hangingPunct="1">
      <a:defRPr kern="1200">
        <a:solidFill>
          <a:schemeClr val="tx1"/>
        </a:solidFill>
        <a:latin typeface="Arial" charset="0"/>
        <a:ea typeface="ＭＳ Ｐゴシック" pitchFamily="28" charset="-128"/>
        <a:cs typeface="+mn-cs"/>
      </a:defRPr>
    </a:lvl8pPr>
    <a:lvl9pPr marL="3657600" algn="l" defTabSz="914400" rtl="0" eaLnBrk="1" latinLnBrk="0" hangingPunct="1">
      <a:defRPr kern="1200">
        <a:solidFill>
          <a:schemeClr val="tx1"/>
        </a:solidFill>
        <a:latin typeface="Arial" charset="0"/>
        <a:ea typeface="ＭＳ Ｐゴシック" pitchFamily="28"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7" autoAdjust="0"/>
    <p:restoredTop sz="68928" autoAdjust="0"/>
  </p:normalViewPr>
  <p:slideViewPr>
    <p:cSldViewPr snapToGrid="0" snapToObjects="1">
      <p:cViewPr varScale="1">
        <p:scale>
          <a:sx n="45" d="100"/>
          <a:sy n="45" d="100"/>
        </p:scale>
        <p:origin x="1152" y="52"/>
      </p:cViewPr>
      <p:guideLst>
        <p:guide orient="horz" pos="2160"/>
        <p:guide pos="2880"/>
      </p:guideLst>
    </p:cSldViewPr>
  </p:slideViewPr>
  <p:outlineViewPr>
    <p:cViewPr>
      <p:scale>
        <a:sx n="33" d="100"/>
        <a:sy n="33" d="100"/>
      </p:scale>
      <p:origin x="0" y="384"/>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2D610954-CA87-4B3E-B03A-C4FC0683EFB0}" type="datetimeFigureOut">
              <a:rPr lang="en-GB" smtClean="0"/>
              <a:pPr/>
              <a:t>02/03/2016</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FB6A6E2B-EE14-4203-9299-1746366D3EE2}" type="slidenum">
              <a:rPr lang="en-GB" smtClean="0"/>
              <a:pPr/>
              <a:t>‹#›</a:t>
            </a:fld>
            <a:endParaRPr lang="en-GB"/>
          </a:p>
        </p:txBody>
      </p:sp>
    </p:spTree>
    <p:extLst>
      <p:ext uri="{BB962C8B-B14F-4D97-AF65-F5344CB8AC3E}">
        <p14:creationId xmlns:p14="http://schemas.microsoft.com/office/powerpoint/2010/main" xmlns="" val="80216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6A6E2B-EE14-4203-9299-1746366D3EE2}" type="slidenum">
              <a:rPr lang="en-GB" smtClean="0"/>
              <a:pPr/>
              <a:t>1</a:t>
            </a:fld>
            <a:endParaRPr lang="en-GB"/>
          </a:p>
        </p:txBody>
      </p:sp>
    </p:spTree>
    <p:extLst>
      <p:ext uri="{BB962C8B-B14F-4D97-AF65-F5344CB8AC3E}">
        <p14:creationId xmlns:p14="http://schemas.microsoft.com/office/powerpoint/2010/main" xmlns="" val="399450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1995 – ‘In The Line Of Fire’ – Report by the Audit Commission which first highlighted the potential benefits of concentrating on Prevention rather than response</a:t>
            </a:r>
          </a:p>
          <a:p>
            <a:r>
              <a:rPr lang="en-GB" dirty="0" smtClean="0"/>
              <a:t>1997 – ‘ Safe as Houses’ – Report from the Community Fire Safety Task Force which identified key performance measures to drive forward fire prevention</a:t>
            </a:r>
          </a:p>
          <a:p>
            <a:r>
              <a:rPr lang="en-GB" dirty="0" smtClean="0"/>
              <a:t>1998 – ‘Out Of The Line Of Fire’ – the governments long awaited response to ‘In The Line of Fire’ supporting the shift to prevention.</a:t>
            </a:r>
          </a:p>
          <a:p>
            <a:r>
              <a:rPr lang="en-GB" dirty="0" smtClean="0"/>
              <a:t>2002 – ‘IRFS, The Future of the Fire Service: reducing risk, saving lives’ the review completed by Sir George Bain recommending Modernisation of the UK Fire Service</a:t>
            </a:r>
          </a:p>
          <a:p>
            <a:r>
              <a:rPr lang="en-GB" dirty="0" smtClean="0"/>
              <a:t>2002/03 – ‘Industrial dispute’ – FFs asked for a 39% pay rise.  They eventually achieved 16%, but many revisions to the ‘Grey Book’ came with the award, including the development of new Role Maps for Fire Fighters and Officers.</a:t>
            </a:r>
          </a:p>
          <a:p>
            <a:r>
              <a:rPr lang="en-GB" dirty="0" smtClean="0"/>
              <a:t>2004 – ‘Fire and Rescue Services Act 2004’ – for the first time placed a Statutory responsibility on all Fire and Rescue Authorities to do all that they could prevent fires from occurring.  It also introduced a responsibility on the Fire Minister to produce a Fire and Rescue National Framework For England.</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B909A4-7BD7-48B3-B651-8F9B9DCC2651}" type="slidenum">
              <a:rPr lang="en-GB" smtClean="0">
                <a:latin typeface="Arial" charset="0"/>
                <a:cs typeface="Arial" charset="0"/>
              </a:rPr>
              <a:pPr/>
              <a:t>3</a:t>
            </a:fld>
            <a:endParaRPr lang="en-GB" smtClean="0">
              <a:latin typeface="Arial" charset="0"/>
              <a:cs typeface="Arial" charset="0"/>
            </a:endParaRPr>
          </a:p>
        </p:txBody>
      </p:sp>
    </p:spTree>
    <p:extLst>
      <p:ext uri="{BB962C8B-B14F-4D97-AF65-F5344CB8AC3E}">
        <p14:creationId xmlns:p14="http://schemas.microsoft.com/office/powerpoint/2010/main" xmlns="" val="188235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1995 – ‘In The Line Of Fire’ – Report by the Audit Commission which first highlighted the potential benefits of concentrating on Prevention rather than response</a:t>
            </a:r>
          </a:p>
          <a:p>
            <a:r>
              <a:rPr lang="en-GB" dirty="0" smtClean="0"/>
              <a:t>1997 – ‘ Safe as Houses’ – Report from the Community Fire Safety Task Force which identified key performance measures to drive forward fire prevention</a:t>
            </a:r>
          </a:p>
          <a:p>
            <a:r>
              <a:rPr lang="en-GB" dirty="0" smtClean="0"/>
              <a:t>1998 – ‘Out Of The Line Of Fire’ – the governments long awaited response to ‘In The Line of Fire’ supporting the shift to prevention.</a:t>
            </a:r>
          </a:p>
          <a:p>
            <a:r>
              <a:rPr lang="en-GB" dirty="0" smtClean="0"/>
              <a:t>2002 – ‘IRFS, The Future of the Fire Service: reducing risk, saving lives’ the review completed by Sir George Bain recommending Modernisation of the UK Fire Service</a:t>
            </a:r>
          </a:p>
          <a:p>
            <a:r>
              <a:rPr lang="en-GB" dirty="0" smtClean="0"/>
              <a:t>2002/03 – ‘Industrial dispute’ – FFs asked for a 39% pay rise.  They eventually achieved 16%, but many revisions to the ‘Grey Book’ came with the award, including the development of new Role Maps for Fire Fighters and Officers.</a:t>
            </a:r>
          </a:p>
          <a:p>
            <a:r>
              <a:rPr lang="en-GB" dirty="0" smtClean="0"/>
              <a:t>2004 – ‘Fire and Rescue Services Act 2004’ – for the first time placed a Statutory responsibility on all Fire and Rescue Authorities to do all that they could prevent fires from occurring.  It also introduced a responsibility on the Fire Minister to produce a Fire and Rescue National Framework For England.</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B909A4-7BD7-48B3-B651-8F9B9DCC2651}" type="slidenum">
              <a:rPr lang="en-GB" smtClean="0">
                <a:latin typeface="Arial" charset="0"/>
                <a:cs typeface="Arial" charset="0"/>
              </a:rPr>
              <a:pPr/>
              <a:t>4</a:t>
            </a:fld>
            <a:endParaRPr lang="en-GB" smtClean="0">
              <a:latin typeface="Arial" charset="0"/>
              <a:cs typeface="Arial" charset="0"/>
            </a:endParaRPr>
          </a:p>
        </p:txBody>
      </p:sp>
    </p:spTree>
    <p:extLst>
      <p:ext uri="{BB962C8B-B14F-4D97-AF65-F5344CB8AC3E}">
        <p14:creationId xmlns:p14="http://schemas.microsoft.com/office/powerpoint/2010/main" xmlns="" val="208076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1995 – ‘In The Line Of Fire’ – Report by the Audit Commission which first highlighted the potential benefits of concentrating on Prevention rather than response</a:t>
            </a:r>
          </a:p>
          <a:p>
            <a:r>
              <a:rPr lang="en-GB" dirty="0" smtClean="0"/>
              <a:t>1997 – ‘ Safe as Houses’ – Report from the Community Fire Safety Task Force which identified key performance measures to drive forward fire prevention</a:t>
            </a:r>
          </a:p>
          <a:p>
            <a:r>
              <a:rPr lang="en-GB" dirty="0" smtClean="0"/>
              <a:t>1998 – ‘Out Of The Line Of Fire’ – the governments long awaited response to ‘In The Line of Fire’ supporting the shift to prevention.</a:t>
            </a:r>
          </a:p>
          <a:p>
            <a:r>
              <a:rPr lang="en-GB" dirty="0" smtClean="0"/>
              <a:t>2002 – ‘IRFS, The Future of the Fire Service: reducing risk, saving lives’ the review completed by Sir George Bain recommending Modernisation of the UK Fire Service</a:t>
            </a:r>
          </a:p>
          <a:p>
            <a:r>
              <a:rPr lang="en-GB" dirty="0" smtClean="0"/>
              <a:t>2002/03 – ‘Industrial dispute’ – FFs asked for a 39% pay rise.  They eventually achieved 16%, but many revisions to the ‘Grey Book’ came with the award, including the development of new Role Maps for Fire Fighters and Officers.</a:t>
            </a:r>
          </a:p>
          <a:p>
            <a:r>
              <a:rPr lang="en-GB" dirty="0" smtClean="0"/>
              <a:t>2004 – ‘Fire and Rescue Services Act 2004’ – for the first time placed a Statutory responsibility on all Fire and Rescue Authorities to do all that they could prevent fires from occurring.  It also introduced a responsibility on the Fire Minister to produce a Fire and Rescue National Framework For England.</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B909A4-7BD7-48B3-B651-8F9B9DCC2651}" type="slidenum">
              <a:rPr lang="en-GB" smtClean="0">
                <a:latin typeface="Arial" charset="0"/>
                <a:cs typeface="Arial" charset="0"/>
              </a:rPr>
              <a:pPr/>
              <a:t>5</a:t>
            </a:fld>
            <a:endParaRPr lang="en-GB" smtClean="0">
              <a:latin typeface="Arial" charset="0"/>
              <a:cs typeface="Arial" charset="0"/>
            </a:endParaRPr>
          </a:p>
        </p:txBody>
      </p:sp>
    </p:spTree>
    <p:extLst>
      <p:ext uri="{BB962C8B-B14F-4D97-AF65-F5344CB8AC3E}">
        <p14:creationId xmlns:p14="http://schemas.microsoft.com/office/powerpoint/2010/main" xmlns="" val="343637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1995 – ‘In The Line Of Fire’ – Report by the Audit Commission which first highlighted the potential benefits of concentrating on Prevention rather than response</a:t>
            </a:r>
          </a:p>
          <a:p>
            <a:r>
              <a:rPr lang="en-GB" dirty="0" smtClean="0"/>
              <a:t>1997 – ‘ Safe as Houses’ – Report from the Community Fire Safety Task Force which identified key performance measures to drive forward fire prevention</a:t>
            </a:r>
          </a:p>
          <a:p>
            <a:r>
              <a:rPr lang="en-GB" dirty="0" smtClean="0"/>
              <a:t>1998 – ‘Out Of The Line Of Fire’ – the governments long awaited response to ‘In The Line of Fire’ supporting the shift to prevention.</a:t>
            </a:r>
          </a:p>
          <a:p>
            <a:r>
              <a:rPr lang="en-GB" dirty="0" smtClean="0"/>
              <a:t>2002 – ‘IRFS, The Future of the Fire Service: reducing risk, saving lives’ the review completed by Sir George Bain recommending Modernisation of the UK Fire Service</a:t>
            </a:r>
          </a:p>
          <a:p>
            <a:r>
              <a:rPr lang="en-GB" dirty="0" smtClean="0"/>
              <a:t>2002/03 – ‘Industrial dispute’ – FFs asked for a 39% pay rise.  They eventually achieved 16%, but many revisions to the ‘Grey Book’ came with the award, including the development of new Role Maps for Fire Fighters and Officers.</a:t>
            </a:r>
          </a:p>
          <a:p>
            <a:r>
              <a:rPr lang="en-GB" dirty="0" smtClean="0"/>
              <a:t>2004 – ‘Fire and Rescue Services Act 2004’ – for the first time placed a Statutory responsibility on all Fire and Rescue Authorities to do all that they could prevent fires from occurring.  It also introduced a responsibility on the Fire Minister to produce a Fire and Rescue National Framework For England.</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B909A4-7BD7-48B3-B651-8F9B9DCC2651}" type="slidenum">
              <a:rPr lang="en-GB" smtClean="0">
                <a:latin typeface="Arial" charset="0"/>
                <a:cs typeface="Arial" charset="0"/>
              </a:rPr>
              <a:pPr/>
              <a:t>6</a:t>
            </a:fld>
            <a:endParaRPr lang="en-GB" smtClean="0">
              <a:latin typeface="Arial" charset="0"/>
              <a:cs typeface="Arial" charset="0"/>
            </a:endParaRPr>
          </a:p>
        </p:txBody>
      </p:sp>
    </p:spTree>
    <p:extLst>
      <p:ext uri="{BB962C8B-B14F-4D97-AF65-F5344CB8AC3E}">
        <p14:creationId xmlns:p14="http://schemas.microsoft.com/office/powerpoint/2010/main" xmlns="" val="192160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1995 – ‘In The Line Of Fire’ – Report by the Audit Commission which first highlighted the potential benefits of concentrating on Prevention rather than response</a:t>
            </a:r>
          </a:p>
          <a:p>
            <a:r>
              <a:rPr lang="en-GB" dirty="0" smtClean="0"/>
              <a:t>1997 – ‘ Safe as Houses’ – Report from the Community Fire Safety Task Force which identified key performance measures to drive forward fire prevention</a:t>
            </a:r>
          </a:p>
          <a:p>
            <a:r>
              <a:rPr lang="en-GB" dirty="0" smtClean="0"/>
              <a:t>1998 – ‘Out Of The Line Of Fire’ – the governments long awaited response to ‘In The Line of Fire’ supporting the shift to prevention.</a:t>
            </a:r>
          </a:p>
          <a:p>
            <a:r>
              <a:rPr lang="en-GB" dirty="0" smtClean="0"/>
              <a:t>2002 – ‘IRFS, The Future of the Fire Service: reducing risk, saving lives’ the review completed by Sir George Bain recommending Modernisation of the UK Fire Service</a:t>
            </a:r>
          </a:p>
          <a:p>
            <a:r>
              <a:rPr lang="en-GB" dirty="0" smtClean="0"/>
              <a:t>2002/03 – ‘Industrial dispute’ – FFs asked for a 39% pay rise.  They eventually achieved 16%, but many revisions to the ‘Grey Book’ came with the award, including the development of new Role Maps for Fire Fighters and Officers.</a:t>
            </a:r>
          </a:p>
          <a:p>
            <a:r>
              <a:rPr lang="en-GB" dirty="0" smtClean="0"/>
              <a:t>2004 – ‘Fire and Rescue Services Act 2004’ – for the first time placed a Statutory responsibility on all Fire and Rescue Authorities to do all that they could prevent fires from occurring.  It also introduced a responsibility on the Fire Minister to produce a Fire and Rescue National Framework For England.</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B909A4-7BD7-48B3-B651-8F9B9DCC2651}" type="slidenum">
              <a:rPr lang="en-GB" smtClean="0">
                <a:latin typeface="Arial" charset="0"/>
                <a:cs typeface="Arial" charset="0"/>
              </a:rPr>
              <a:pPr/>
              <a:t>7</a:t>
            </a:fld>
            <a:endParaRPr lang="en-GB" smtClean="0">
              <a:latin typeface="Arial" charset="0"/>
              <a:cs typeface="Arial" charset="0"/>
            </a:endParaRPr>
          </a:p>
        </p:txBody>
      </p:sp>
    </p:spTree>
    <p:extLst>
      <p:ext uri="{BB962C8B-B14F-4D97-AF65-F5344CB8AC3E}">
        <p14:creationId xmlns:p14="http://schemas.microsoft.com/office/powerpoint/2010/main" xmlns="" val="279649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1336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itle Placeholder 1"/>
          <p:cNvSpPr>
            <a:spLocks noGrp="1"/>
          </p:cNvSpPr>
          <p:nvPr>
            <p:ph type="title"/>
          </p:nvPr>
        </p:nvSpPr>
        <p:spPr>
          <a:xfrm>
            <a:off x="457200" y="1361333"/>
            <a:ext cx="8229600" cy="585602"/>
          </a:xfrm>
          <a:prstGeom prst="rect">
            <a:avLst/>
          </a:prstGeo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B14218A-4A8A-4DDB-B432-D02C24C41B76}" type="datetime1">
              <a:rPr lang="en-GB"/>
              <a:pPr>
                <a:defRPr/>
              </a:pPr>
              <a:t>02/03/2016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C9EDD8-D3E3-4615-8285-8BAC3CC055F3}" type="slidenum">
              <a:rPr lang="en-GB"/>
              <a:pPr>
                <a:defRPr/>
              </a:pPr>
              <a:t>‹#›</a:t>
            </a:fld>
            <a:endParaRPr lang="en-GB"/>
          </a:p>
        </p:txBody>
      </p:sp>
    </p:spTree>
    <p:extLst>
      <p:ext uri="{BB962C8B-B14F-4D97-AF65-F5344CB8AC3E}">
        <p14:creationId xmlns:p14="http://schemas.microsoft.com/office/powerpoint/2010/main" xmlns="" val="255893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rgbClr val="7F7F7F"/>
                </a:solidFill>
              </a:defRPr>
            </a:lvl1pPr>
            <a:lvl2pPr>
              <a:defRPr>
                <a:solidFill>
                  <a:srgbClr val="7F7F7F"/>
                </a:solidFill>
              </a:defRPr>
            </a:lvl2pPr>
            <a:lvl3pPr>
              <a:defRPr>
                <a:solidFill>
                  <a:srgbClr val="7F7F7F"/>
                </a:solidFill>
              </a:defRPr>
            </a:lvl3pPr>
            <a:lvl4pPr>
              <a:defRPr>
                <a:solidFill>
                  <a:srgbClr val="7F7F7F"/>
                </a:solidFill>
              </a:defRPr>
            </a:lvl4pPr>
            <a:lvl5pP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67DEB60-3987-422B-91F0-F37A63970CC0}" type="datetime1">
              <a:rPr lang="en-GB"/>
              <a:pPr>
                <a:defRPr/>
              </a:pPr>
              <a:t>02/03/2016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2DA038-6C04-452C-85C7-35EFFC611020}" type="slidenum">
              <a:rPr lang="en-GB"/>
              <a:pPr>
                <a:defRPr/>
              </a:pPr>
              <a:t>‹#›</a:t>
            </a:fld>
            <a:endParaRPr lang="en-GB"/>
          </a:p>
        </p:txBody>
      </p:sp>
    </p:spTree>
    <p:extLst>
      <p:ext uri="{BB962C8B-B14F-4D97-AF65-F5344CB8AC3E}">
        <p14:creationId xmlns:p14="http://schemas.microsoft.com/office/powerpoint/2010/main" xmlns="" val="35695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C6A573-615D-4B6D-9901-B46EFFF16A2F}" type="datetime1">
              <a:rPr lang="en-GB"/>
              <a:pPr>
                <a:defRPr/>
              </a:pPr>
              <a:t>02/03/2016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762BA0-88FB-4665-AD12-72FA50C9983B}" type="slidenum">
              <a:rPr lang="en-GB"/>
              <a:pPr>
                <a:defRPr/>
              </a:pPr>
              <a:t>‹#›</a:t>
            </a:fld>
            <a:endParaRPr lang="en-GB"/>
          </a:p>
        </p:txBody>
      </p:sp>
    </p:spTree>
    <p:extLst>
      <p:ext uri="{BB962C8B-B14F-4D97-AF65-F5344CB8AC3E}">
        <p14:creationId xmlns:p14="http://schemas.microsoft.com/office/powerpoint/2010/main" xmlns="" val="307787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66428"/>
            <a:ext cx="8229600" cy="5842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798EFFA-FFB9-4003-B22F-A54C617A9CED}" type="datetime1">
              <a:rPr lang="en-GB"/>
              <a:pPr>
                <a:defRPr/>
              </a:pPr>
              <a:t>02/03/2016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AD1CBB-828F-49D0-991F-116B7FF73091}" type="slidenum">
              <a:rPr lang="en-GB"/>
              <a:pPr>
                <a:defRPr/>
              </a:pPr>
              <a:t>‹#›</a:t>
            </a:fld>
            <a:endParaRPr lang="en-GB"/>
          </a:p>
        </p:txBody>
      </p:sp>
    </p:spTree>
    <p:extLst>
      <p:ext uri="{BB962C8B-B14F-4D97-AF65-F5344CB8AC3E}">
        <p14:creationId xmlns:p14="http://schemas.microsoft.com/office/powerpoint/2010/main" xmlns="" val="152828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itle Placeholder 1"/>
          <p:cNvSpPr>
            <a:spLocks noGrp="1"/>
          </p:cNvSpPr>
          <p:nvPr>
            <p:ph type="title"/>
          </p:nvPr>
        </p:nvSpPr>
        <p:spPr>
          <a:xfrm>
            <a:off x="457200" y="1361333"/>
            <a:ext cx="8229600" cy="585602"/>
          </a:xfrm>
          <a:prstGeom prst="rect">
            <a:avLst/>
          </a:prstGeo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AA357EF-B177-412F-8D25-DF51B24B83D2}" type="datetime1">
              <a:rPr lang="en-GB"/>
              <a:pPr>
                <a:defRPr/>
              </a:pPr>
              <a:t>02/03/2016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F49710-2698-4249-906D-7FFCCB2733D6}" type="slidenum">
              <a:rPr lang="en-GB"/>
              <a:pPr>
                <a:defRPr/>
              </a:pPr>
              <a:t>‹#›</a:t>
            </a:fld>
            <a:endParaRPr lang="en-GB"/>
          </a:p>
        </p:txBody>
      </p:sp>
    </p:spTree>
    <p:extLst>
      <p:ext uri="{BB962C8B-B14F-4D97-AF65-F5344CB8AC3E}">
        <p14:creationId xmlns:p14="http://schemas.microsoft.com/office/powerpoint/2010/main" xmlns="" val="391465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413000"/>
            <a:ext cx="4038600" cy="3394075"/>
          </a:xfr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413000"/>
            <a:ext cx="4038600" cy="3394075"/>
          </a:xfrm>
        </p:spPr>
        <p:txBody>
          <a:bodyPr/>
          <a:lstStyle>
            <a:lvl1pPr>
              <a:defRPr sz="2800">
                <a:solidFill>
                  <a:schemeClr val="bg1">
                    <a:lumMod val="50000"/>
                  </a:schemeClr>
                </a:solidFill>
              </a:defRPr>
            </a:lvl1pPr>
            <a:lvl2pPr>
              <a:defRPr sz="24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a:defRPr sz="1800">
                <a:solidFill>
                  <a:schemeClr val="bg1">
                    <a:lumMod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5923FF4-F842-4949-99CC-F01B42319E18}" type="datetime1">
              <a:rPr lang="en-GB"/>
              <a:pPr>
                <a:defRPr/>
              </a:pPr>
              <a:t>02/03/2016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5CC776-FDDE-4B1B-BAAA-F72B376DE827}" type="slidenum">
              <a:rPr lang="en-GB"/>
              <a:pPr>
                <a:defRPr/>
              </a:pPr>
              <a:t>‹#›</a:t>
            </a:fld>
            <a:endParaRPr lang="en-GB"/>
          </a:p>
        </p:txBody>
      </p:sp>
    </p:spTree>
    <p:extLst>
      <p:ext uri="{BB962C8B-B14F-4D97-AF65-F5344CB8AC3E}">
        <p14:creationId xmlns:p14="http://schemas.microsoft.com/office/powerpoint/2010/main" xmlns="" val="262445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66950"/>
            <a:ext cx="4040188" cy="639763"/>
          </a:xfrm>
        </p:spPr>
        <p:txBody>
          <a:bodyPr anchor="b">
            <a:normAutofit/>
          </a:bodyPr>
          <a:lstStyle>
            <a:lvl1pPr marL="0" indent="0">
              <a:buNone/>
              <a:defRPr sz="2000" b="1">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06712"/>
            <a:ext cx="4040188" cy="3130021"/>
          </a:xfrm>
        </p:spPr>
        <p:txBody>
          <a:bodyPr/>
          <a:lstStyle>
            <a:lvl1pPr>
              <a:defRPr sz="2400">
                <a:solidFill>
                  <a:srgbClr val="7F7F7F"/>
                </a:solidFill>
              </a:defRPr>
            </a:lvl1pPr>
            <a:lvl2pPr>
              <a:defRPr sz="2000">
                <a:solidFill>
                  <a:srgbClr val="7F7F7F"/>
                </a:solidFill>
              </a:defRPr>
            </a:lvl2pPr>
            <a:lvl3pPr>
              <a:defRPr sz="1800">
                <a:solidFill>
                  <a:srgbClr val="7F7F7F"/>
                </a:solidFill>
              </a:defRPr>
            </a:lvl3pPr>
            <a:lvl4pPr>
              <a:defRPr sz="1600">
                <a:solidFill>
                  <a:srgbClr val="7F7F7F"/>
                </a:solidFill>
              </a:defRPr>
            </a:lvl4pPr>
            <a:lvl5pPr>
              <a:defRPr sz="1600">
                <a:solidFill>
                  <a:srgbClr val="7F7F7F"/>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2266949"/>
            <a:ext cx="4041775" cy="639763"/>
          </a:xfrm>
        </p:spPr>
        <p:txBody>
          <a:bodyPr anchor="b">
            <a:normAutofit/>
          </a:bodyPr>
          <a:lstStyle>
            <a:lvl1pPr marL="0" indent="0">
              <a:buNone/>
              <a:defRPr sz="2000" b="1">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906711"/>
            <a:ext cx="4041775" cy="3130022"/>
          </a:xfrm>
        </p:spPr>
        <p:txBody>
          <a:bodyPr/>
          <a:lstStyle>
            <a:lvl1pPr>
              <a:defRPr sz="2400">
                <a:solidFill>
                  <a:srgbClr val="7F7F7F"/>
                </a:solidFill>
              </a:defRPr>
            </a:lvl1pPr>
            <a:lvl2pPr>
              <a:defRPr sz="2000">
                <a:solidFill>
                  <a:srgbClr val="7F7F7F"/>
                </a:solidFill>
              </a:defRPr>
            </a:lvl2pPr>
            <a:lvl3pPr>
              <a:defRPr sz="1800">
                <a:solidFill>
                  <a:srgbClr val="7F7F7F"/>
                </a:solidFill>
              </a:defRPr>
            </a:lvl3pPr>
            <a:lvl4pPr>
              <a:defRPr sz="1600">
                <a:solidFill>
                  <a:srgbClr val="7F7F7F"/>
                </a:solidFill>
              </a:defRPr>
            </a:lvl4pPr>
            <a:lvl5pPr>
              <a:defRPr sz="1600">
                <a:solidFill>
                  <a:srgbClr val="7F7F7F"/>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1361333"/>
            <a:ext cx="8229600" cy="585602"/>
          </a:xfrm>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55C563B1-D664-42CB-A6FE-622E1A4EA7AA}" type="datetime1">
              <a:rPr lang="en-GB"/>
              <a:pPr>
                <a:defRPr/>
              </a:pPr>
              <a:t>02/03/2016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771948-2E25-4AE7-A6F7-262CCDCC476B}" type="slidenum">
              <a:rPr lang="en-GB"/>
              <a:pPr>
                <a:defRPr/>
              </a:pPr>
              <a:t>‹#›</a:t>
            </a:fld>
            <a:endParaRPr lang="en-GB"/>
          </a:p>
        </p:txBody>
      </p:sp>
    </p:spTree>
    <p:extLst>
      <p:ext uri="{BB962C8B-B14F-4D97-AF65-F5344CB8AC3E}">
        <p14:creationId xmlns:p14="http://schemas.microsoft.com/office/powerpoint/2010/main" xmlns="" val="157823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93CF4B2-C117-4883-A494-057052BB2EBB}" type="datetime1">
              <a:rPr lang="en-GB"/>
              <a:pPr>
                <a:defRPr/>
              </a:pPr>
              <a:t>02/03/2016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B3B01D-564A-4C56-B2FC-28550B8CD098}" type="slidenum">
              <a:rPr lang="en-GB"/>
              <a:pPr>
                <a:defRPr/>
              </a:pPr>
              <a:t>‹#›</a:t>
            </a:fld>
            <a:endParaRPr lang="en-GB"/>
          </a:p>
        </p:txBody>
      </p:sp>
    </p:spTree>
    <p:extLst>
      <p:ext uri="{BB962C8B-B14F-4D97-AF65-F5344CB8AC3E}">
        <p14:creationId xmlns:p14="http://schemas.microsoft.com/office/powerpoint/2010/main" xmlns="" val="325744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B3A084-1C54-4D6F-94A1-BF7067F58511}" type="datetime1">
              <a:rPr lang="en-GB"/>
              <a:pPr>
                <a:defRPr/>
              </a:pPr>
              <a:t>02/03/2016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96CD76-6595-482A-A550-CBFC39794227}" type="slidenum">
              <a:rPr lang="en-GB"/>
              <a:pPr>
                <a:defRPr/>
              </a:pPr>
              <a:t>‹#›</a:t>
            </a:fld>
            <a:endParaRPr lang="en-GB"/>
          </a:p>
        </p:txBody>
      </p:sp>
    </p:spTree>
    <p:extLst>
      <p:ext uri="{BB962C8B-B14F-4D97-AF65-F5344CB8AC3E}">
        <p14:creationId xmlns:p14="http://schemas.microsoft.com/office/powerpoint/2010/main" xmlns="" val="236678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167467"/>
            <a:ext cx="5111750" cy="3958698"/>
          </a:xfrm>
        </p:spPr>
        <p:txBody>
          <a:bodyPr/>
          <a:lstStyle>
            <a:lvl1pPr>
              <a:defRPr sz="3200">
                <a:solidFill>
                  <a:srgbClr val="7F7F7F"/>
                </a:solidFill>
              </a:defRPr>
            </a:lvl1pPr>
            <a:lvl2pPr>
              <a:defRPr sz="2800">
                <a:solidFill>
                  <a:srgbClr val="7F7F7F"/>
                </a:solidFill>
              </a:defRPr>
            </a:lvl2pPr>
            <a:lvl3pPr>
              <a:defRPr sz="2400">
                <a:solidFill>
                  <a:srgbClr val="7F7F7F"/>
                </a:solidFill>
              </a:defRPr>
            </a:lvl3pPr>
            <a:lvl4pPr>
              <a:defRPr sz="2000">
                <a:solidFill>
                  <a:srgbClr val="7F7F7F"/>
                </a:solidFill>
              </a:defRPr>
            </a:lvl4pPr>
            <a:lvl5pPr>
              <a:defRPr sz="2000">
                <a:solidFill>
                  <a:srgbClr val="7F7F7F"/>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3" y="2167467"/>
            <a:ext cx="3008313" cy="3958698"/>
          </a:xfrm>
        </p:spPr>
        <p:txBody>
          <a:bodyPr/>
          <a:lstStyle>
            <a:lvl1pPr marL="0" indent="0">
              <a:buNone/>
              <a:defRPr sz="1400">
                <a:solidFill>
                  <a:srgbClr val="7F7F7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
          <p:cNvSpPr>
            <a:spLocks noGrp="1"/>
          </p:cNvSpPr>
          <p:nvPr>
            <p:ph type="title"/>
          </p:nvPr>
        </p:nvSpPr>
        <p:spPr>
          <a:xfrm>
            <a:off x="457200" y="1361333"/>
            <a:ext cx="8229600" cy="585602"/>
          </a:xfrm>
        </p:spPr>
        <p:txBody>
          <a:body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FA78DA59-BD03-4C08-B8A0-8BC6D3FDB4F3}" type="datetime1">
              <a:rPr lang="en-GB"/>
              <a:pPr>
                <a:defRPr/>
              </a:pPr>
              <a:t>02/03/2016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B50B61-7030-4D24-B0A2-8C09009B4A52}" type="slidenum">
              <a:rPr lang="en-GB"/>
              <a:pPr>
                <a:defRPr/>
              </a:pPr>
              <a:t>‹#›</a:t>
            </a:fld>
            <a:endParaRPr lang="en-GB"/>
          </a:p>
        </p:txBody>
      </p:sp>
    </p:spTree>
    <p:extLst>
      <p:ext uri="{BB962C8B-B14F-4D97-AF65-F5344CB8AC3E}">
        <p14:creationId xmlns:p14="http://schemas.microsoft.com/office/powerpoint/2010/main" xmlns="" val="148837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167467"/>
            <a:ext cx="5486400" cy="361526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782733"/>
            <a:ext cx="5486400" cy="389469"/>
          </a:xfrm>
        </p:spPr>
        <p:txBody>
          <a:bodyPr/>
          <a:lstStyle>
            <a:lvl1pPr marL="0" indent="0">
              <a:buNone/>
              <a:defRPr sz="1400">
                <a:solidFill>
                  <a:srgbClr val="7F7F7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457200" y="1361333"/>
            <a:ext cx="8229600" cy="585602"/>
          </a:xfrm>
        </p:spPr>
        <p:txBody>
          <a:body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4EB550F2-CF01-4DE7-8AEF-C0D6B6FF5DB2}" type="datetime1">
              <a:rPr lang="en-GB"/>
              <a:pPr>
                <a:defRPr/>
              </a:pPr>
              <a:t>02/03/2016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999BC6-346D-4A93-916D-9E6B82B222F6}" type="slidenum">
              <a:rPr lang="en-GB"/>
              <a:pPr>
                <a:defRPr/>
              </a:pPr>
              <a:t>‹#›</a:t>
            </a:fld>
            <a:endParaRPr lang="en-GB"/>
          </a:p>
        </p:txBody>
      </p:sp>
    </p:spTree>
    <p:extLst>
      <p:ext uri="{BB962C8B-B14F-4D97-AF65-F5344CB8AC3E}">
        <p14:creationId xmlns:p14="http://schemas.microsoft.com/office/powerpoint/2010/main" xmlns="" val="164585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62075"/>
            <a:ext cx="8229600" cy="5842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2251075"/>
            <a:ext cx="8229600" cy="387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latin typeface="Calibri" pitchFamily="34" charset="0"/>
              </a:defRPr>
            </a:lvl1pPr>
          </a:lstStyle>
          <a:p>
            <a:pPr>
              <a:defRPr/>
            </a:pPr>
            <a:fld id="{23EDC37D-38CF-4A98-806A-1CB4541A104A}" type="datetime1">
              <a:rPr lang="en-GB"/>
              <a:pPr>
                <a:defRPr/>
              </a:pPr>
              <a:t>02/03/2016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Calibri" pitchFamily="34" charset="0"/>
              </a:defRPr>
            </a:lvl1pPr>
          </a:lstStyle>
          <a:p>
            <a:pPr>
              <a:defRPr/>
            </a:pPr>
            <a:fld id="{4B303C08-2701-4BC9-BE3C-3941A802A27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2800" kern="1200" cap="all">
          <a:solidFill>
            <a:schemeClr val="bg1"/>
          </a:solidFill>
          <a:latin typeface="Arial Bold"/>
          <a:ea typeface="ＭＳ Ｐゴシック" pitchFamily="28" charset="-128"/>
          <a:cs typeface="Arial Bold"/>
        </a:defRPr>
      </a:lvl1pPr>
      <a:lvl2pPr algn="ctr" defTabSz="457200" rtl="0" eaLnBrk="0" fontAlgn="base" hangingPunct="0">
        <a:spcBef>
          <a:spcPct val="0"/>
        </a:spcBef>
        <a:spcAft>
          <a:spcPct val="0"/>
        </a:spcAft>
        <a:defRPr sz="2800">
          <a:solidFill>
            <a:schemeClr val="bg1"/>
          </a:solidFill>
          <a:latin typeface="Arial Bold" pitchFamily="29" charset="0"/>
          <a:ea typeface="ＭＳ Ｐゴシック" pitchFamily="28" charset="-128"/>
          <a:cs typeface="Arial Bold" pitchFamily="29" charset="0"/>
        </a:defRPr>
      </a:lvl2pPr>
      <a:lvl3pPr algn="ctr" defTabSz="457200" rtl="0" eaLnBrk="0" fontAlgn="base" hangingPunct="0">
        <a:spcBef>
          <a:spcPct val="0"/>
        </a:spcBef>
        <a:spcAft>
          <a:spcPct val="0"/>
        </a:spcAft>
        <a:defRPr sz="2800">
          <a:solidFill>
            <a:schemeClr val="bg1"/>
          </a:solidFill>
          <a:latin typeface="Arial Bold" pitchFamily="29" charset="0"/>
          <a:ea typeface="ＭＳ Ｐゴシック" pitchFamily="28" charset="-128"/>
          <a:cs typeface="Arial Bold" pitchFamily="29" charset="0"/>
        </a:defRPr>
      </a:lvl3pPr>
      <a:lvl4pPr algn="ctr" defTabSz="457200" rtl="0" eaLnBrk="0" fontAlgn="base" hangingPunct="0">
        <a:spcBef>
          <a:spcPct val="0"/>
        </a:spcBef>
        <a:spcAft>
          <a:spcPct val="0"/>
        </a:spcAft>
        <a:defRPr sz="2800">
          <a:solidFill>
            <a:schemeClr val="bg1"/>
          </a:solidFill>
          <a:latin typeface="Arial Bold" pitchFamily="29" charset="0"/>
          <a:ea typeface="ＭＳ Ｐゴシック" pitchFamily="28" charset="-128"/>
          <a:cs typeface="Arial Bold" pitchFamily="29" charset="0"/>
        </a:defRPr>
      </a:lvl4pPr>
      <a:lvl5pPr algn="ctr" defTabSz="457200" rtl="0" eaLnBrk="0" fontAlgn="base" hangingPunct="0">
        <a:spcBef>
          <a:spcPct val="0"/>
        </a:spcBef>
        <a:spcAft>
          <a:spcPct val="0"/>
        </a:spcAft>
        <a:defRPr sz="2800">
          <a:solidFill>
            <a:schemeClr val="bg1"/>
          </a:solidFill>
          <a:latin typeface="Arial Bold" pitchFamily="29" charset="0"/>
          <a:ea typeface="ＭＳ Ｐゴシック" pitchFamily="28" charset="-128"/>
          <a:cs typeface="Arial Bold" pitchFamily="29" charset="0"/>
        </a:defRPr>
      </a:lvl5pPr>
      <a:lvl6pPr marL="457200" algn="ctr" defTabSz="457200" rtl="0" eaLnBrk="1" fontAlgn="base" hangingPunct="1">
        <a:spcBef>
          <a:spcPct val="0"/>
        </a:spcBef>
        <a:spcAft>
          <a:spcPct val="0"/>
        </a:spcAft>
        <a:defRPr sz="2800">
          <a:solidFill>
            <a:schemeClr val="bg1"/>
          </a:solidFill>
          <a:latin typeface="Arial Bold" pitchFamily="29" charset="0"/>
          <a:ea typeface="ＭＳ Ｐゴシック" pitchFamily="28" charset="-128"/>
        </a:defRPr>
      </a:lvl6pPr>
      <a:lvl7pPr marL="914400" algn="ctr" defTabSz="457200" rtl="0" eaLnBrk="1" fontAlgn="base" hangingPunct="1">
        <a:spcBef>
          <a:spcPct val="0"/>
        </a:spcBef>
        <a:spcAft>
          <a:spcPct val="0"/>
        </a:spcAft>
        <a:defRPr sz="2800">
          <a:solidFill>
            <a:schemeClr val="bg1"/>
          </a:solidFill>
          <a:latin typeface="Arial Bold" pitchFamily="29" charset="0"/>
          <a:ea typeface="ＭＳ Ｐゴシック" pitchFamily="28" charset="-128"/>
        </a:defRPr>
      </a:lvl7pPr>
      <a:lvl8pPr marL="1371600" algn="ctr" defTabSz="457200" rtl="0" eaLnBrk="1" fontAlgn="base" hangingPunct="1">
        <a:spcBef>
          <a:spcPct val="0"/>
        </a:spcBef>
        <a:spcAft>
          <a:spcPct val="0"/>
        </a:spcAft>
        <a:defRPr sz="2800">
          <a:solidFill>
            <a:schemeClr val="bg1"/>
          </a:solidFill>
          <a:latin typeface="Arial Bold" pitchFamily="29" charset="0"/>
          <a:ea typeface="ＭＳ Ｐゴシック" pitchFamily="28" charset="-128"/>
        </a:defRPr>
      </a:lvl8pPr>
      <a:lvl9pPr marL="1828800" algn="ctr" defTabSz="457200" rtl="0" eaLnBrk="1" fontAlgn="base" hangingPunct="1">
        <a:spcBef>
          <a:spcPct val="0"/>
        </a:spcBef>
        <a:spcAft>
          <a:spcPct val="0"/>
        </a:spcAft>
        <a:defRPr sz="2800">
          <a:solidFill>
            <a:schemeClr val="bg1"/>
          </a:solidFill>
          <a:latin typeface="Arial Bold" pitchFamily="29" charset="0"/>
          <a:ea typeface="ＭＳ Ｐゴシック" pitchFamily="2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a:ea typeface="ＭＳ Ｐゴシック" pitchFamily="28"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pitchFamily="28"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pitchFamily="28"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28"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2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foa.org.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hyperlink" Target="http://www.ageuk.org.uk/" TargetMode="External"/><Relationship Id="rId5" Type="http://schemas.openxmlformats.org/officeDocument/2006/relationships/image" Target="../media/image8.png"/><Relationship Id="rId4" Type="http://schemas.openxmlformats.org/officeDocument/2006/relationships/hyperlink" Target="http://www.england.nhs.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6972"/>
            <a:ext cx="7772400" cy="836234"/>
          </a:xfrm>
        </p:spPr>
        <p:txBody>
          <a:bodyPr>
            <a:normAutofit fontScale="90000"/>
          </a:bodyPr>
          <a:lstStyle/>
          <a:p>
            <a:pPr algn="ctr"/>
            <a:r>
              <a:rPr lang="en-GB" dirty="0" smtClean="0"/>
              <a:t>Better Than The Cure: Preventing More Than Fires</a:t>
            </a:r>
            <a:endParaRPr lang="en-GB" dirty="0"/>
          </a:p>
        </p:txBody>
      </p:sp>
      <p:sp>
        <p:nvSpPr>
          <p:cNvPr id="3" name="Subtitle 2"/>
          <p:cNvSpPr>
            <a:spLocks noGrp="1"/>
          </p:cNvSpPr>
          <p:nvPr>
            <p:ph type="subTitle" idx="1"/>
          </p:nvPr>
        </p:nvSpPr>
        <p:spPr>
          <a:xfrm>
            <a:off x="1092994" y="3622787"/>
            <a:ext cx="6400800" cy="1314450"/>
          </a:xfrm>
        </p:spPr>
        <p:txBody>
          <a:bodyPr/>
          <a:lstStyle/>
          <a:p>
            <a:r>
              <a:rPr lang="en-GB" dirty="0" smtClean="0"/>
              <a:t>Geoff Harris</a:t>
            </a:r>
          </a:p>
          <a:p>
            <a:r>
              <a:rPr lang="en-GB" dirty="0" smtClean="0"/>
              <a:t>Chief Fire Officer’s Association</a:t>
            </a:r>
            <a:endParaRPr lang="en-GB" dirty="0"/>
          </a:p>
        </p:txBody>
      </p:sp>
      <p:sp>
        <p:nvSpPr>
          <p:cNvPr id="4" name="TextBox 3"/>
          <p:cNvSpPr txBox="1"/>
          <p:nvPr/>
        </p:nvSpPr>
        <p:spPr>
          <a:xfrm>
            <a:off x="157164" y="1433752"/>
            <a:ext cx="8636792" cy="523220"/>
          </a:xfrm>
          <a:prstGeom prst="rect">
            <a:avLst/>
          </a:prstGeom>
          <a:noFill/>
        </p:spPr>
        <p:txBody>
          <a:bodyPr wrap="square" rtlCol="0">
            <a:spAutoFit/>
          </a:bodyPr>
          <a:lstStyle/>
          <a:p>
            <a:r>
              <a:rPr lang="en-GB" sz="2800" b="1" dirty="0" smtClean="0">
                <a:solidFill>
                  <a:schemeClr val="bg1"/>
                </a:solidFill>
              </a:rPr>
              <a:t>Better Than The Cure: Preventing More than Fires</a:t>
            </a:r>
            <a:endParaRPr lang="en-GB" sz="2800" b="1" dirty="0">
              <a:solidFill>
                <a:schemeClr val="bg1"/>
              </a:solidFill>
            </a:endParaRPr>
          </a:p>
        </p:txBody>
      </p:sp>
    </p:spTree>
    <p:extLst>
      <p:ext uri="{BB962C8B-B14F-4D97-AF65-F5344CB8AC3E}">
        <p14:creationId xmlns:p14="http://schemas.microsoft.com/office/powerpoint/2010/main" xmlns="" val="108894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919" y="1227536"/>
            <a:ext cx="6293645" cy="684145"/>
          </a:xfrm>
        </p:spPr>
        <p:txBody>
          <a:bodyPr>
            <a:normAutofit/>
          </a:bodyPr>
          <a:lstStyle/>
          <a:p>
            <a:pPr algn="ctr"/>
            <a:r>
              <a:rPr lang="en-GB" sz="2700" b="1" dirty="0"/>
              <a:t>Safe and Well Principles</a:t>
            </a:r>
          </a:p>
        </p:txBody>
      </p:sp>
      <p:sp>
        <p:nvSpPr>
          <p:cNvPr id="3" name="Content Placeholder 2"/>
          <p:cNvSpPr>
            <a:spLocks noGrp="1"/>
          </p:cNvSpPr>
          <p:nvPr>
            <p:ph idx="1"/>
          </p:nvPr>
        </p:nvSpPr>
        <p:spPr>
          <a:xfrm>
            <a:off x="1495704" y="2498900"/>
            <a:ext cx="6172200" cy="2959154"/>
          </a:xfrm>
        </p:spPr>
        <p:txBody>
          <a:bodyPr/>
          <a:lstStyle/>
          <a:p>
            <a:pPr lvl="0"/>
            <a:r>
              <a:rPr lang="en-GB" sz="1200" dirty="0"/>
              <a:t>FRS extending its approach to safety in the home to include risk factors that impact on health and wellbeing</a:t>
            </a:r>
          </a:p>
          <a:p>
            <a:pPr lvl="0"/>
            <a:r>
              <a:rPr lang="en-GB" sz="1200" dirty="0"/>
              <a:t>The content of a ‘safe and well’ visit should be co-designed and based on information regarding local risks and demand.</a:t>
            </a:r>
          </a:p>
          <a:p>
            <a:pPr lvl="0"/>
            <a:r>
              <a:rPr lang="en-GB" sz="1200" dirty="0"/>
              <a:t>Shouldn’t be confined to merely signposting to other agencies, but how these risks can be mitigated or reduced during the initial visit</a:t>
            </a:r>
          </a:p>
          <a:p>
            <a:pPr lvl="0"/>
            <a:r>
              <a:rPr lang="en-GB" sz="1200" dirty="0"/>
              <a:t>Wherever possible the approach adopted should be:</a:t>
            </a:r>
          </a:p>
          <a:p>
            <a:pPr lvl="1"/>
            <a:r>
              <a:rPr lang="en-GB" sz="1200" dirty="0"/>
              <a:t>A light touch health check of all individuals in the home;</a:t>
            </a:r>
          </a:p>
          <a:p>
            <a:pPr lvl="1"/>
            <a:r>
              <a:rPr lang="en-GB" sz="1200" dirty="0"/>
              <a:t>Identification of risk factors while in the home;</a:t>
            </a:r>
          </a:p>
          <a:p>
            <a:pPr lvl="1"/>
            <a:r>
              <a:rPr lang="en-GB" sz="1200" dirty="0"/>
              <a:t>Provision of brief interventions and advice;</a:t>
            </a:r>
          </a:p>
          <a:p>
            <a:pPr lvl="1"/>
            <a:r>
              <a:rPr lang="en-GB" sz="1200" dirty="0"/>
              <a:t>Provision of appropriate risk reduction equipment e.g. smoke alarms,  grab rail;</a:t>
            </a:r>
          </a:p>
          <a:p>
            <a:pPr lvl="1"/>
            <a:r>
              <a:rPr lang="en-GB" sz="1200" dirty="0"/>
              <a:t>Referral to specialist advice and support where appropriate. e.g. health, local authority or voluntary organisations.</a:t>
            </a:r>
          </a:p>
        </p:txBody>
      </p:sp>
    </p:spTree>
    <p:extLst>
      <p:ext uri="{BB962C8B-B14F-4D97-AF65-F5344CB8AC3E}">
        <p14:creationId xmlns:p14="http://schemas.microsoft.com/office/powerpoint/2010/main" xmlns="" val="273004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919" y="1284686"/>
            <a:ext cx="6293645" cy="684145"/>
          </a:xfrm>
        </p:spPr>
        <p:txBody>
          <a:bodyPr>
            <a:normAutofit/>
          </a:bodyPr>
          <a:lstStyle/>
          <a:p>
            <a:pPr algn="ctr"/>
            <a:r>
              <a:rPr lang="en-GB" sz="2700" b="1" dirty="0"/>
              <a:t>Safe and Well Principles</a:t>
            </a:r>
          </a:p>
        </p:txBody>
      </p:sp>
      <p:sp>
        <p:nvSpPr>
          <p:cNvPr id="5" name="Content Placeholder 2"/>
          <p:cNvSpPr txBox="1">
            <a:spLocks/>
          </p:cNvSpPr>
          <p:nvPr/>
        </p:nvSpPr>
        <p:spPr>
          <a:xfrm>
            <a:off x="1485900" y="2691780"/>
            <a:ext cx="6172200" cy="2750286"/>
          </a:xfrm>
          <a:prstGeom prst="rect">
            <a:avLst/>
          </a:prstGeom>
        </p:spPr>
        <p:txBody>
          <a:bodyPr vert="horz" lIns="91440" tIns="45720" rIns="91440" bIns="45720" rtlCol="0">
            <a:normAutofit/>
          </a:bodyPr>
          <a:lstStyle>
            <a:lvl1pPr marL="269875" indent="-269875" algn="l" defTabSz="457200" rtl="0" eaLnBrk="1" latinLnBrk="0" hangingPunct="1">
              <a:spcBef>
                <a:spcPct val="20000"/>
              </a:spcBef>
              <a:buFont typeface="Arial"/>
              <a:buChar char="•"/>
              <a:defRPr sz="1800" kern="1200">
                <a:solidFill>
                  <a:srgbClr val="7F7F7F"/>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7F7F7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7F7F7F"/>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200" dirty="0"/>
              <a:t>Referrals to specialist advice and support should be limited to those in need of such support</a:t>
            </a:r>
          </a:p>
          <a:p>
            <a:r>
              <a:rPr lang="en-GB" sz="1200" dirty="0"/>
              <a:t>Health, local authority and third sector colleagues should support training and raising awareness of their staff, where necessary.</a:t>
            </a:r>
          </a:p>
          <a:p>
            <a:r>
              <a:rPr lang="en-GB" sz="1200" dirty="0"/>
              <a:t>Consistent referral pathways into specialist services should be developed across each FRS area. The CFOA, LGA, PHE, Age UK and NHSE will agree principles and guidance to assist in achieving this. </a:t>
            </a:r>
          </a:p>
          <a:p>
            <a:r>
              <a:rPr lang="en-GB" sz="1200" dirty="0"/>
              <a:t>The quality of each visit is key to ensuring that they improve quality of life outcomes and lead to reduced demand for services that can be evidenced. </a:t>
            </a:r>
          </a:p>
          <a:p>
            <a:r>
              <a:rPr lang="en-GB" sz="1200" dirty="0"/>
              <a:t>The number and scope of ‘safe and well’ visits completed will be determined by the capacity within each organisation, which may differ significantly from area to area.</a:t>
            </a:r>
          </a:p>
        </p:txBody>
      </p:sp>
    </p:spTree>
    <p:extLst>
      <p:ext uri="{BB962C8B-B14F-4D97-AF65-F5344CB8AC3E}">
        <p14:creationId xmlns:p14="http://schemas.microsoft.com/office/powerpoint/2010/main" xmlns="" val="4148885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770" y="1426733"/>
            <a:ext cx="6143625" cy="684145"/>
          </a:xfrm>
        </p:spPr>
        <p:txBody>
          <a:bodyPr>
            <a:normAutofit/>
          </a:bodyPr>
          <a:lstStyle/>
          <a:p>
            <a:pPr algn="ctr"/>
            <a:r>
              <a:rPr lang="en-GB" sz="2700" b="1" dirty="0"/>
              <a:t>Safe and Well Visit</a:t>
            </a:r>
          </a:p>
        </p:txBody>
      </p:sp>
      <p:sp>
        <p:nvSpPr>
          <p:cNvPr id="3" name="Content Placeholder 2"/>
          <p:cNvSpPr>
            <a:spLocks noGrp="1"/>
          </p:cNvSpPr>
          <p:nvPr>
            <p:ph sz="half" idx="1"/>
          </p:nvPr>
        </p:nvSpPr>
        <p:spPr>
          <a:xfrm>
            <a:off x="1607345" y="2536052"/>
            <a:ext cx="3028950" cy="3243863"/>
          </a:xfrm>
        </p:spPr>
        <p:txBody>
          <a:bodyPr/>
          <a:lstStyle/>
          <a:p>
            <a:pPr lvl="0"/>
            <a:r>
              <a:rPr lang="en-GB" sz="1050" dirty="0"/>
              <a:t>Fire </a:t>
            </a:r>
          </a:p>
          <a:p>
            <a:pPr lvl="1"/>
            <a:r>
              <a:rPr lang="en-GB" sz="1050" dirty="0"/>
              <a:t>Cooking</a:t>
            </a:r>
          </a:p>
          <a:p>
            <a:pPr lvl="1"/>
            <a:r>
              <a:rPr lang="en-GB" sz="1050" dirty="0"/>
              <a:t>Candles</a:t>
            </a:r>
          </a:p>
          <a:p>
            <a:pPr lvl="1"/>
            <a:r>
              <a:rPr lang="en-GB" sz="1050" dirty="0"/>
              <a:t>Electrical Equipment</a:t>
            </a:r>
          </a:p>
          <a:p>
            <a:pPr lvl="1"/>
            <a:r>
              <a:rPr lang="en-GB" sz="1050" dirty="0"/>
              <a:t>Portable heaters and open fires</a:t>
            </a:r>
          </a:p>
          <a:p>
            <a:pPr lvl="1"/>
            <a:r>
              <a:rPr lang="en-GB" sz="1050" dirty="0"/>
              <a:t>Escape plans</a:t>
            </a:r>
          </a:p>
          <a:p>
            <a:pPr lvl="0"/>
            <a:r>
              <a:rPr lang="en-GB" sz="1050" dirty="0"/>
              <a:t>Health</a:t>
            </a:r>
          </a:p>
          <a:p>
            <a:pPr lvl="1"/>
            <a:r>
              <a:rPr lang="en-GB" sz="1050" dirty="0"/>
              <a:t>Winter Warmth</a:t>
            </a:r>
          </a:p>
          <a:p>
            <a:pPr lvl="1"/>
            <a:r>
              <a:rPr lang="en-GB" sz="1050" dirty="0"/>
              <a:t>Extreme weather events </a:t>
            </a:r>
          </a:p>
          <a:p>
            <a:pPr lvl="1"/>
            <a:r>
              <a:rPr lang="en-GB" sz="1050" dirty="0"/>
              <a:t>Weight</a:t>
            </a:r>
          </a:p>
          <a:p>
            <a:pPr lvl="1"/>
            <a:r>
              <a:rPr lang="en-GB" sz="1050" dirty="0"/>
              <a:t>Mobility</a:t>
            </a:r>
          </a:p>
          <a:p>
            <a:pPr lvl="1"/>
            <a:r>
              <a:rPr lang="en-GB" sz="1050" dirty="0"/>
              <a:t>Falls </a:t>
            </a:r>
          </a:p>
          <a:p>
            <a:pPr lvl="1"/>
            <a:r>
              <a:rPr lang="en-GB" sz="1050" dirty="0"/>
              <a:t>Frailty</a:t>
            </a:r>
          </a:p>
          <a:p>
            <a:pPr lvl="1"/>
            <a:r>
              <a:rPr lang="en-GB" sz="1050" dirty="0"/>
              <a:t>Provision of clinical and other equipment in the home that could increase fire risk</a:t>
            </a:r>
          </a:p>
        </p:txBody>
      </p:sp>
      <p:sp>
        <p:nvSpPr>
          <p:cNvPr id="4" name="Content Placeholder 3"/>
          <p:cNvSpPr>
            <a:spLocks noGrp="1"/>
          </p:cNvSpPr>
          <p:nvPr>
            <p:ph sz="half" idx="2"/>
          </p:nvPr>
        </p:nvSpPr>
        <p:spPr>
          <a:xfrm>
            <a:off x="4693445" y="2536050"/>
            <a:ext cx="3028950" cy="3243862"/>
          </a:xfrm>
        </p:spPr>
        <p:txBody>
          <a:bodyPr/>
          <a:lstStyle/>
          <a:p>
            <a:pPr lvl="0"/>
            <a:r>
              <a:rPr lang="en-GB" sz="1050" dirty="0"/>
              <a:t>Mental Health</a:t>
            </a:r>
          </a:p>
          <a:p>
            <a:pPr lvl="1"/>
            <a:r>
              <a:rPr lang="en-GB" sz="1050" dirty="0"/>
              <a:t>Memory</a:t>
            </a:r>
          </a:p>
          <a:p>
            <a:pPr lvl="1"/>
            <a:r>
              <a:rPr lang="en-GB" sz="1050" dirty="0"/>
              <a:t>Learning disability</a:t>
            </a:r>
          </a:p>
          <a:p>
            <a:pPr lvl="1"/>
            <a:r>
              <a:rPr lang="en-GB" sz="1050" dirty="0"/>
              <a:t>Sensory impairment</a:t>
            </a:r>
          </a:p>
          <a:p>
            <a:pPr lvl="0"/>
            <a:r>
              <a:rPr lang="en-GB" sz="1050" dirty="0"/>
              <a:t>Loneliness/Social Isolation</a:t>
            </a:r>
          </a:p>
          <a:p>
            <a:pPr lvl="0"/>
            <a:r>
              <a:rPr lang="en-GB" sz="1050" dirty="0"/>
              <a:t>Smoking</a:t>
            </a:r>
          </a:p>
          <a:p>
            <a:pPr lvl="0"/>
            <a:r>
              <a:rPr lang="en-GB" sz="1050" dirty="0"/>
              <a:t>E-Cigarettes</a:t>
            </a:r>
          </a:p>
          <a:p>
            <a:pPr lvl="0"/>
            <a:r>
              <a:rPr lang="en-GB" sz="1050" dirty="0"/>
              <a:t>Alcohol</a:t>
            </a:r>
          </a:p>
          <a:p>
            <a:pPr lvl="0"/>
            <a:r>
              <a:rPr lang="en-GB" sz="1050" dirty="0"/>
              <a:t>Drugs</a:t>
            </a:r>
          </a:p>
          <a:p>
            <a:pPr lvl="0"/>
            <a:r>
              <a:rPr lang="en-GB" sz="1050" dirty="0"/>
              <a:t>Prescription medicines</a:t>
            </a:r>
          </a:p>
          <a:p>
            <a:pPr lvl="0"/>
            <a:r>
              <a:rPr lang="en-GB" sz="1050" dirty="0"/>
              <a:t>Hoarding</a:t>
            </a:r>
          </a:p>
          <a:p>
            <a:pPr lvl="0"/>
            <a:r>
              <a:rPr lang="en-GB" sz="1050" dirty="0"/>
              <a:t>Safety of under 5s</a:t>
            </a:r>
          </a:p>
          <a:p>
            <a:pPr lvl="0"/>
            <a:r>
              <a:rPr lang="en-GB" sz="1050" dirty="0"/>
              <a:t>Employment</a:t>
            </a:r>
          </a:p>
          <a:p>
            <a:pPr lvl="0"/>
            <a:r>
              <a:rPr lang="en-GB" sz="1050" dirty="0"/>
              <a:t>Home security</a:t>
            </a:r>
          </a:p>
          <a:p>
            <a:pPr lvl="0"/>
            <a:r>
              <a:rPr lang="en-GB" sz="1050" dirty="0"/>
              <a:t>Consent to share information</a:t>
            </a:r>
          </a:p>
          <a:p>
            <a:endParaRPr lang="en-GB" dirty="0"/>
          </a:p>
        </p:txBody>
      </p:sp>
    </p:spTree>
    <p:extLst>
      <p:ext uri="{BB962C8B-B14F-4D97-AF65-F5344CB8AC3E}">
        <p14:creationId xmlns:p14="http://schemas.microsoft.com/office/powerpoint/2010/main" xmlns="" val="361291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345" y="1256111"/>
            <a:ext cx="6143625" cy="684145"/>
          </a:xfrm>
        </p:spPr>
        <p:txBody>
          <a:bodyPr>
            <a:normAutofit/>
          </a:bodyPr>
          <a:lstStyle/>
          <a:p>
            <a:pPr algn="ctr"/>
            <a:r>
              <a:rPr lang="en-GB" sz="2700" b="1" dirty="0"/>
              <a:t>Safe and Well</a:t>
            </a:r>
          </a:p>
        </p:txBody>
      </p:sp>
      <p:sp>
        <p:nvSpPr>
          <p:cNvPr id="3" name="Content Placeholder 2"/>
          <p:cNvSpPr>
            <a:spLocks noGrp="1"/>
          </p:cNvSpPr>
          <p:nvPr>
            <p:ph sz="half" idx="1"/>
          </p:nvPr>
        </p:nvSpPr>
        <p:spPr>
          <a:xfrm>
            <a:off x="2293144" y="2436018"/>
            <a:ext cx="4229100" cy="2822402"/>
          </a:xfrm>
        </p:spPr>
        <p:txBody>
          <a:bodyPr/>
          <a:lstStyle/>
          <a:p>
            <a:pPr lvl="0"/>
            <a:r>
              <a:rPr lang="en-GB" sz="1400" dirty="0"/>
              <a:t>Safe and Well Guidance</a:t>
            </a:r>
          </a:p>
          <a:p>
            <a:pPr lvl="0"/>
            <a:r>
              <a:rPr lang="en-GB" sz="1400" dirty="0"/>
              <a:t>Training</a:t>
            </a:r>
          </a:p>
          <a:p>
            <a:pPr lvl="1"/>
            <a:r>
              <a:rPr lang="en-GB" sz="1400" dirty="0"/>
              <a:t>Level 2 Mental Health First Aid</a:t>
            </a:r>
          </a:p>
          <a:p>
            <a:pPr lvl="1"/>
            <a:r>
              <a:rPr lang="en-GB" sz="1400" dirty="0"/>
              <a:t>Level 2 Improving Health Inequalities</a:t>
            </a:r>
          </a:p>
          <a:p>
            <a:pPr marL="357188" lvl="1">
              <a:buFont typeface="Arial" panose="020B0604020202020204" pitchFamily="34" charset="0"/>
              <a:buChar char="•"/>
            </a:pPr>
            <a:r>
              <a:rPr lang="en-GB" sz="1400" dirty="0"/>
              <a:t>CCG Guidance</a:t>
            </a:r>
          </a:p>
          <a:p>
            <a:pPr marL="357188" lvl="1">
              <a:buFont typeface="Arial" panose="020B0604020202020204" pitchFamily="34" charset="0"/>
              <a:buChar char="•"/>
            </a:pPr>
            <a:r>
              <a:rPr lang="en-GB" sz="1400" dirty="0"/>
              <a:t>Health and Social Care Guidance</a:t>
            </a:r>
          </a:p>
          <a:p>
            <a:pPr marL="357188" lvl="1">
              <a:buFont typeface="Arial" panose="020B0604020202020204" pitchFamily="34" charset="0"/>
              <a:buChar char="•"/>
            </a:pPr>
            <a:r>
              <a:rPr lang="en-GB" sz="1400" dirty="0"/>
              <a:t>Case Studies</a:t>
            </a:r>
          </a:p>
          <a:p>
            <a:pPr marL="357188" lvl="1">
              <a:buFont typeface="Arial" panose="020B0604020202020204" pitchFamily="34" charset="0"/>
              <a:buChar char="•"/>
            </a:pPr>
            <a:r>
              <a:rPr lang="en-GB" sz="1400" dirty="0"/>
              <a:t>Outcomes Framework</a:t>
            </a:r>
          </a:p>
          <a:p>
            <a:pPr lvl="1"/>
            <a:endParaRPr lang="en-GB" sz="850" dirty="0"/>
          </a:p>
        </p:txBody>
      </p:sp>
    </p:spTree>
    <p:extLst>
      <p:ext uri="{BB962C8B-B14F-4D97-AF65-F5344CB8AC3E}">
        <p14:creationId xmlns:p14="http://schemas.microsoft.com/office/powerpoint/2010/main" xmlns="" val="1293717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560" y="1305289"/>
            <a:ext cx="6329846" cy="684145"/>
          </a:xfrm>
        </p:spPr>
        <p:txBody>
          <a:bodyPr>
            <a:normAutofit/>
          </a:bodyPr>
          <a:lstStyle/>
          <a:p>
            <a:pPr algn="ctr"/>
            <a:r>
              <a:rPr lang="en-GB" sz="2700" b="1" dirty="0"/>
              <a:t>Other Potential</a:t>
            </a:r>
          </a:p>
        </p:txBody>
      </p:sp>
      <p:sp>
        <p:nvSpPr>
          <p:cNvPr id="3" name="Content Placeholder 2"/>
          <p:cNvSpPr>
            <a:spLocks noGrp="1"/>
          </p:cNvSpPr>
          <p:nvPr>
            <p:ph idx="1"/>
          </p:nvPr>
        </p:nvSpPr>
        <p:spPr>
          <a:xfrm>
            <a:off x="3098335" y="2514707"/>
            <a:ext cx="3376806" cy="3700239"/>
          </a:xfrm>
        </p:spPr>
        <p:txBody>
          <a:bodyPr>
            <a:normAutofit/>
          </a:bodyPr>
          <a:lstStyle/>
          <a:p>
            <a:r>
              <a:rPr lang="en-GB" sz="1500" dirty="0"/>
              <a:t>Flu Inoculations</a:t>
            </a:r>
          </a:p>
          <a:p>
            <a:r>
              <a:rPr lang="en-GB" sz="1500" dirty="0"/>
              <a:t>Indicators of Type 2 Diabetes</a:t>
            </a:r>
          </a:p>
          <a:p>
            <a:r>
              <a:rPr lang="en-GB" sz="1500" dirty="0"/>
              <a:t>Signposting</a:t>
            </a:r>
          </a:p>
          <a:p>
            <a:pPr lvl="1"/>
            <a:r>
              <a:rPr lang="en-GB" sz="1300" dirty="0"/>
              <a:t>Eye Screening (diabetes)</a:t>
            </a:r>
          </a:p>
          <a:p>
            <a:pPr lvl="1"/>
            <a:r>
              <a:rPr lang="en-GB" sz="1300" dirty="0"/>
              <a:t>Cancer</a:t>
            </a:r>
          </a:p>
          <a:p>
            <a:pPr lvl="2"/>
            <a:r>
              <a:rPr lang="en-GB" sz="900" dirty="0"/>
              <a:t>Breast Cancer</a:t>
            </a:r>
          </a:p>
          <a:p>
            <a:pPr lvl="2"/>
            <a:r>
              <a:rPr lang="en-GB" sz="900" dirty="0"/>
              <a:t>Bowel Cancer</a:t>
            </a:r>
          </a:p>
          <a:p>
            <a:pPr lvl="1"/>
            <a:r>
              <a:rPr lang="en-GB" sz="1100" dirty="0"/>
              <a:t>Aortic Aneurism </a:t>
            </a:r>
            <a:endParaRPr lang="en-GB" sz="1500" dirty="0"/>
          </a:p>
          <a:p>
            <a:r>
              <a:rPr lang="en-GB" sz="1500" dirty="0"/>
              <a:t>Dementia Friends</a:t>
            </a:r>
            <a:endParaRPr lang="en-GB" sz="1100" dirty="0"/>
          </a:p>
          <a:p>
            <a:r>
              <a:rPr lang="en-GB" sz="1500" dirty="0"/>
              <a:t>Youth Health Champions</a:t>
            </a:r>
          </a:p>
          <a:p>
            <a:r>
              <a:rPr lang="en-GB" sz="1500" dirty="0"/>
              <a:t>Fire Fit</a:t>
            </a:r>
          </a:p>
          <a:p>
            <a:pPr lvl="1"/>
            <a:r>
              <a:rPr lang="en-GB" sz="1300" dirty="0"/>
              <a:t>Older People</a:t>
            </a:r>
          </a:p>
          <a:p>
            <a:pPr lvl="1"/>
            <a:r>
              <a:rPr lang="en-GB" sz="1300" dirty="0"/>
              <a:t>Childhood Obesity</a:t>
            </a:r>
            <a:endParaRPr lang="en-GB" sz="1500" dirty="0"/>
          </a:p>
          <a:p>
            <a:r>
              <a:rPr lang="en-GB" sz="1500" dirty="0"/>
              <a:t>Secondment from PHE to Develop Further Opportunities</a:t>
            </a:r>
          </a:p>
        </p:txBody>
      </p:sp>
    </p:spTree>
    <p:extLst>
      <p:ext uri="{BB962C8B-B14F-4D97-AF65-F5344CB8AC3E}">
        <p14:creationId xmlns:p14="http://schemas.microsoft.com/office/powerpoint/2010/main" xmlns="" val="1422010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560" y="1305289"/>
            <a:ext cx="6329846" cy="684145"/>
          </a:xfrm>
        </p:spPr>
        <p:txBody>
          <a:bodyPr>
            <a:normAutofit/>
          </a:bodyPr>
          <a:lstStyle/>
          <a:p>
            <a:pPr algn="ctr"/>
            <a:r>
              <a:rPr lang="en-GB" sz="2700" b="1" dirty="0"/>
              <a:t>How Can You Access This?</a:t>
            </a:r>
          </a:p>
        </p:txBody>
      </p:sp>
      <p:sp>
        <p:nvSpPr>
          <p:cNvPr id="3" name="Content Placeholder 2"/>
          <p:cNvSpPr>
            <a:spLocks noGrp="1"/>
          </p:cNvSpPr>
          <p:nvPr>
            <p:ph idx="1"/>
          </p:nvPr>
        </p:nvSpPr>
        <p:spPr>
          <a:xfrm>
            <a:off x="3098335" y="3014664"/>
            <a:ext cx="3573928" cy="2543175"/>
          </a:xfrm>
        </p:spPr>
        <p:txBody>
          <a:bodyPr>
            <a:normAutofit/>
          </a:bodyPr>
          <a:lstStyle/>
          <a:p>
            <a:r>
              <a:rPr lang="en-GB" sz="1500" dirty="0"/>
              <a:t>Chief Fire Officer’s Association</a:t>
            </a:r>
          </a:p>
          <a:p>
            <a:pPr lvl="1"/>
            <a:r>
              <a:rPr lang="en-GB" sz="1300" dirty="0">
                <a:hlinkClick r:id="rId2"/>
              </a:rPr>
              <a:t>http://www.cfoa.org.uk/</a:t>
            </a:r>
            <a:endParaRPr lang="en-GB" sz="1300" dirty="0"/>
          </a:p>
          <a:p>
            <a:r>
              <a:rPr lang="en-GB" sz="1500" dirty="0"/>
              <a:t>Individual Fire and Rescue Service Websites</a:t>
            </a:r>
            <a:endParaRPr lang="en-GB" sz="1300" dirty="0"/>
          </a:p>
          <a:p>
            <a:r>
              <a:rPr lang="en-GB" sz="1500" dirty="0"/>
              <a:t>Chief Officers</a:t>
            </a:r>
          </a:p>
          <a:p>
            <a:r>
              <a:rPr lang="en-GB" sz="1500" dirty="0"/>
              <a:t>Directors of Prevention and/or Protection</a:t>
            </a:r>
          </a:p>
          <a:p>
            <a:r>
              <a:rPr lang="en-GB" sz="1500" dirty="0"/>
              <a:t>Heads of Prevention</a:t>
            </a:r>
          </a:p>
        </p:txBody>
      </p:sp>
    </p:spTree>
    <p:extLst>
      <p:ext uri="{BB962C8B-B14F-4D97-AF65-F5344CB8AC3E}">
        <p14:creationId xmlns:p14="http://schemas.microsoft.com/office/powerpoint/2010/main" xmlns="" val="1276367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8965"/>
          <a:stretch>
            <a:fillRect/>
          </a:stretch>
        </p:blipFill>
        <p:spPr bwMode="auto">
          <a:xfrm>
            <a:off x="3654348" y="2749322"/>
            <a:ext cx="1808820" cy="2143125"/>
          </a:xfrm>
          <a:prstGeom prst="rect">
            <a:avLst/>
          </a:prstGeom>
          <a:noFill/>
          <a:ln w="9525">
            <a:noFill/>
            <a:miter lim="800000"/>
            <a:headEnd/>
            <a:tailEnd/>
          </a:ln>
        </p:spPr>
      </p:pic>
      <p:sp>
        <p:nvSpPr>
          <p:cNvPr id="5" name="Title 1"/>
          <p:cNvSpPr txBox="1">
            <a:spLocks/>
          </p:cNvSpPr>
          <p:nvPr/>
        </p:nvSpPr>
        <p:spPr>
          <a:xfrm>
            <a:off x="1709682" y="934418"/>
            <a:ext cx="5829300" cy="116011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GB" sz="2700" i="1" kern="0" dirty="0">
              <a:solidFill>
                <a:srgbClr val="FF0000"/>
              </a:solidFill>
            </a:endParaRPr>
          </a:p>
        </p:txBody>
      </p:sp>
      <p:sp>
        <p:nvSpPr>
          <p:cNvPr id="3" name="TextBox 2"/>
          <p:cNvSpPr txBox="1"/>
          <p:nvPr/>
        </p:nvSpPr>
        <p:spPr>
          <a:xfrm>
            <a:off x="1912116" y="1360098"/>
            <a:ext cx="5424432" cy="707886"/>
          </a:xfrm>
          <a:prstGeom prst="rect">
            <a:avLst/>
          </a:prstGeom>
          <a:noFill/>
        </p:spPr>
        <p:txBody>
          <a:bodyPr wrap="square" rtlCol="0">
            <a:spAutoFit/>
          </a:bodyPr>
          <a:lstStyle/>
          <a:p>
            <a:pPr algn="ctr"/>
            <a:r>
              <a:rPr lang="en-GB" sz="4000" b="1" dirty="0" smtClean="0">
                <a:solidFill>
                  <a:schemeClr val="bg1"/>
                </a:solidFill>
              </a:rPr>
              <a:t>Questions</a:t>
            </a:r>
            <a:endParaRPr lang="en-GB" sz="4000" b="1" dirty="0">
              <a:solidFill>
                <a:schemeClr val="bg1"/>
              </a:solidFill>
            </a:endParaRPr>
          </a:p>
        </p:txBody>
      </p:sp>
    </p:spTree>
    <p:extLst>
      <p:ext uri="{BB962C8B-B14F-4D97-AF65-F5344CB8AC3E}">
        <p14:creationId xmlns:p14="http://schemas.microsoft.com/office/powerpoint/2010/main" xmlns="" val="59444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3"/>
          <p:cNvSpPr txBox="1">
            <a:spLocks noChangeArrowheads="1"/>
          </p:cNvSpPr>
          <p:nvPr/>
        </p:nvSpPr>
        <p:spPr bwMode="auto">
          <a:xfrm>
            <a:off x="428625" y="1401677"/>
            <a:ext cx="8343899" cy="507831"/>
          </a:xfrm>
          <a:prstGeom prst="rect">
            <a:avLst/>
          </a:prstGeom>
          <a:noFill/>
          <a:ln w="9525">
            <a:noFill/>
            <a:miter lim="800000"/>
            <a:headEnd/>
            <a:tailEnd/>
          </a:ln>
        </p:spPr>
        <p:txBody>
          <a:bodyPr wrap="square">
            <a:spAutoFit/>
          </a:bodyPr>
          <a:lstStyle/>
          <a:p>
            <a:pPr algn="ctr"/>
            <a:r>
              <a:rPr lang="en-GB" altLang="en-US" sz="2700" b="1" dirty="0">
                <a:solidFill>
                  <a:schemeClr val="bg1"/>
                </a:solidFill>
                <a:latin typeface="Arial" panose="020B0604020202020204" pitchFamily="34" charset="0"/>
                <a:ea typeface="ヒラギノ角ゴ Pro W3"/>
                <a:cs typeface="Arial" panose="020B0604020202020204" pitchFamily="34" charset="0"/>
              </a:rPr>
              <a:t>Firefighting in the Twentieth Century</a:t>
            </a:r>
          </a:p>
        </p:txBody>
      </p:sp>
      <p:pic>
        <p:nvPicPr>
          <p:cNvPr id="41986" name="Picture 10" descr="C:\Users\mcguirks\AppData\Local\Microsoft\Windows\Temporary Internet Files\Content.Outlook\S3UJS66X\photo (6).JPG"/>
          <p:cNvPicPr>
            <a:picLocks noChangeAspect="1" noChangeArrowheads="1"/>
          </p:cNvPicPr>
          <p:nvPr/>
        </p:nvPicPr>
        <p:blipFill>
          <a:blip r:embed="rId2"/>
          <a:srcRect/>
          <a:stretch>
            <a:fillRect/>
          </a:stretch>
        </p:blipFill>
        <p:spPr bwMode="auto">
          <a:xfrm>
            <a:off x="1871700" y="2500968"/>
            <a:ext cx="5616810" cy="3415081"/>
          </a:xfrm>
          <a:prstGeom prst="rect">
            <a:avLst/>
          </a:prstGeom>
          <a:noFill/>
          <a:ln w="9525">
            <a:noFill/>
            <a:miter lim="800000"/>
            <a:headEnd/>
            <a:tailEnd/>
          </a:ln>
        </p:spPr>
      </p:pic>
    </p:spTree>
    <p:extLst>
      <p:ext uri="{BB962C8B-B14F-4D97-AF65-F5344CB8AC3E}">
        <p14:creationId xmlns:p14="http://schemas.microsoft.com/office/powerpoint/2010/main" xmlns="" val="2426389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1628776" y="1412910"/>
            <a:ext cx="6272213" cy="684145"/>
          </a:xfrm>
          <a:noFill/>
          <a:ln>
            <a:miter lim="800000"/>
            <a:headEnd/>
            <a:tailEnd/>
          </a:ln>
        </p:spPr>
        <p:txBody>
          <a:bodyPr vert="horz" wrap="square" lIns="68580" tIns="34290" rIns="68580" bIns="34290" numCol="1" rtlCol="0" anchor="t" anchorCtr="0" compatLnSpc="1">
            <a:prstTxWarp prst="textNoShape">
              <a:avLst/>
            </a:prstTxWarp>
            <a:normAutofit/>
          </a:bodyPr>
          <a:lstStyle/>
          <a:p>
            <a:pPr algn="ctr"/>
            <a:r>
              <a:rPr lang="en-GB" sz="2700" b="1" dirty="0"/>
              <a:t>Drivers for Change</a:t>
            </a:r>
          </a:p>
        </p:txBody>
      </p:sp>
      <p:sp>
        <p:nvSpPr>
          <p:cNvPr id="24578" name="Content Placeholder 2"/>
          <p:cNvSpPr>
            <a:spLocks noGrp="1"/>
          </p:cNvSpPr>
          <p:nvPr>
            <p:ph idx="1"/>
          </p:nvPr>
        </p:nvSpPr>
        <p:spPr bwMode="auto">
          <a:xfrm>
            <a:off x="1494235" y="2497933"/>
            <a:ext cx="6172200" cy="3564731"/>
          </a:xfrm>
          <a:noFill/>
          <a:ln>
            <a:miter lim="800000"/>
            <a:headEnd/>
            <a:tailEnd/>
          </a:ln>
        </p:spPr>
        <p:txBody>
          <a:bodyPr vert="horz" wrap="square" lIns="68580" tIns="34290" rIns="68580" bIns="34290" numCol="1" rtlCol="0" anchor="t" anchorCtr="0" compatLnSpc="1">
            <a:prstTxWarp prst="textNoShape">
              <a:avLst/>
            </a:prstTxWarp>
            <a:normAutofit fontScale="70000" lnSpcReduction="20000"/>
          </a:bodyPr>
          <a:lstStyle/>
          <a:p>
            <a:r>
              <a:rPr lang="en-GB" dirty="0"/>
              <a:t>1995 – ‘In The Line Of Fire’</a:t>
            </a:r>
          </a:p>
          <a:p>
            <a:r>
              <a:rPr lang="en-GB" dirty="0"/>
              <a:t>1997 – ‘Safe as Houses’</a:t>
            </a:r>
          </a:p>
          <a:p>
            <a:r>
              <a:rPr lang="en-GB" dirty="0"/>
              <a:t>1998 – ‘Out Of The Line Of Fire’</a:t>
            </a:r>
          </a:p>
          <a:p>
            <a:r>
              <a:rPr lang="en-GB" dirty="0"/>
              <a:t>2002 – ‘IRFS, The Future of the Fire Service: reducing risk, saving lives’ (Bain Review)</a:t>
            </a:r>
          </a:p>
          <a:p>
            <a:r>
              <a:rPr lang="en-GB" dirty="0"/>
              <a:t>2002/03 – ‘Industrial dispute’</a:t>
            </a:r>
          </a:p>
          <a:p>
            <a:r>
              <a:rPr lang="en-GB" dirty="0"/>
              <a:t>2004 – ‘Fire and Rescue Services Act’</a:t>
            </a:r>
          </a:p>
          <a:p>
            <a:pPr lvl="1"/>
            <a:r>
              <a:rPr lang="en-GB" sz="1800" dirty="0"/>
              <a:t>Duty to promote Fire Safety</a:t>
            </a:r>
          </a:p>
          <a:p>
            <a:r>
              <a:rPr lang="en-GB" dirty="0"/>
              <a:t>2013 – The Knight Review</a:t>
            </a:r>
          </a:p>
          <a:p>
            <a:r>
              <a:rPr lang="en-GB" b="1" dirty="0">
                <a:solidFill>
                  <a:schemeClr val="tx1"/>
                </a:solidFill>
              </a:rPr>
              <a:t>2014 – Five Year Forward View </a:t>
            </a:r>
          </a:p>
        </p:txBody>
      </p:sp>
    </p:spTree>
    <p:extLst>
      <p:ext uri="{BB962C8B-B14F-4D97-AF65-F5344CB8AC3E}">
        <p14:creationId xmlns:p14="http://schemas.microsoft.com/office/powerpoint/2010/main" xmlns="" val="825370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876013" y="1442313"/>
            <a:ext cx="7515226" cy="684145"/>
          </a:xfrm>
          <a:noFill/>
          <a:ln>
            <a:miter lim="800000"/>
            <a:headEnd/>
            <a:tailEnd/>
          </a:ln>
        </p:spPr>
        <p:txBody>
          <a:bodyPr vert="horz" wrap="square" lIns="68580" tIns="34290" rIns="68580" bIns="34290" numCol="1" rtlCol="0" anchor="t" anchorCtr="0" compatLnSpc="1">
            <a:prstTxWarp prst="textNoShape">
              <a:avLst/>
            </a:prstTxWarp>
            <a:normAutofit/>
          </a:bodyPr>
          <a:lstStyle/>
          <a:p>
            <a:pPr algn="ctr"/>
            <a:r>
              <a:rPr lang="en-GB" sz="2700" b="1" dirty="0"/>
              <a:t>How Do We Know Prevention Works?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66263" y="2368636"/>
            <a:ext cx="6534726" cy="385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1723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1385888" y="1423990"/>
            <a:ext cx="6272213" cy="684145"/>
          </a:xfrm>
          <a:noFill/>
          <a:ln>
            <a:miter lim="800000"/>
            <a:headEnd/>
            <a:tailEnd/>
          </a:ln>
        </p:spPr>
        <p:txBody>
          <a:bodyPr vert="horz" wrap="square" lIns="68580" tIns="34290" rIns="68580" bIns="34290" numCol="1" rtlCol="0" anchor="t" anchorCtr="0" compatLnSpc="1">
            <a:prstTxWarp prst="textNoShape">
              <a:avLst/>
            </a:prstTxWarp>
            <a:normAutofit/>
          </a:bodyPr>
          <a:lstStyle/>
          <a:p>
            <a:pPr algn="ctr"/>
            <a:r>
              <a:rPr lang="en-GB" sz="2700" b="1" dirty="0"/>
              <a:t>How Has This Helped?</a:t>
            </a:r>
          </a:p>
        </p:txBody>
      </p:sp>
      <p:sp>
        <p:nvSpPr>
          <p:cNvPr id="24578" name="Content Placeholder 2"/>
          <p:cNvSpPr>
            <a:spLocks noGrp="1"/>
          </p:cNvSpPr>
          <p:nvPr>
            <p:ph idx="1"/>
          </p:nvPr>
        </p:nvSpPr>
        <p:spPr bwMode="auto">
          <a:xfrm>
            <a:off x="1628775" y="2321721"/>
            <a:ext cx="6172200" cy="2421731"/>
          </a:xfrm>
          <a:noFill/>
          <a:ln>
            <a:miter lim="800000"/>
            <a:headEnd/>
            <a:tailEnd/>
          </a:ln>
        </p:spPr>
        <p:txBody>
          <a:bodyPr vert="horz" wrap="square" lIns="68580" tIns="34290" rIns="68580" bIns="34290" numCol="1" rtlCol="0" anchor="t" anchorCtr="0" compatLnSpc="1">
            <a:prstTxWarp prst="textNoShape">
              <a:avLst/>
            </a:prstTxWarp>
            <a:normAutofit fontScale="62500" lnSpcReduction="20000"/>
          </a:bodyPr>
          <a:lstStyle/>
          <a:p>
            <a:r>
              <a:rPr lang="en-GB" dirty="0"/>
              <a:t>670,000 Fire Safety Interventions in people’s homes</a:t>
            </a:r>
          </a:p>
          <a:p>
            <a:r>
              <a:rPr lang="en-GB" dirty="0"/>
              <a:t>35% Reduction in the number of fires in the home</a:t>
            </a:r>
          </a:p>
          <a:p>
            <a:r>
              <a:rPr lang="en-GB" dirty="0"/>
              <a:t>42% Reduction in the number of injuries from fire</a:t>
            </a:r>
          </a:p>
          <a:p>
            <a:r>
              <a:rPr lang="en-GB" dirty="0"/>
              <a:t>39% Reduction in the number of fire </a:t>
            </a:r>
            <a:r>
              <a:rPr lang="en-GB" dirty="0" smtClean="0"/>
              <a:t>deaths</a:t>
            </a:r>
          </a:p>
          <a:p>
            <a:r>
              <a:rPr lang="en-GB" dirty="0"/>
              <a:t>Access homes that others can’t</a:t>
            </a:r>
          </a:p>
          <a:p>
            <a:r>
              <a:rPr lang="en-GB" dirty="0"/>
              <a:t>Have conversations that others </a:t>
            </a:r>
            <a:r>
              <a:rPr lang="en-GB" dirty="0" smtClean="0"/>
              <a:t>can’t</a:t>
            </a:r>
            <a:endParaRPr lang="en-GB" dirty="0"/>
          </a:p>
          <a:p>
            <a:r>
              <a:rPr lang="en-GB" dirty="0"/>
              <a:t>There’s more than one way to rescue </a:t>
            </a:r>
            <a:r>
              <a:rPr lang="en-GB" dirty="0" smtClean="0"/>
              <a:t>someone</a:t>
            </a:r>
            <a:endParaRPr lang="en-GB" dirty="0"/>
          </a:p>
        </p:txBody>
      </p:sp>
    </p:spTree>
    <p:extLst>
      <p:ext uri="{BB962C8B-B14F-4D97-AF65-F5344CB8AC3E}">
        <p14:creationId xmlns:p14="http://schemas.microsoft.com/office/powerpoint/2010/main" xmlns="" val="1439884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1328738" y="1423990"/>
            <a:ext cx="6272213" cy="684145"/>
          </a:xfrm>
          <a:noFill/>
          <a:ln>
            <a:miter lim="800000"/>
            <a:headEnd/>
            <a:tailEnd/>
          </a:ln>
        </p:spPr>
        <p:txBody>
          <a:bodyPr vert="horz" wrap="square" lIns="68580" tIns="34290" rIns="68580" bIns="34290" numCol="1" rtlCol="0" anchor="t" anchorCtr="0" compatLnSpc="1">
            <a:prstTxWarp prst="textNoShape">
              <a:avLst/>
            </a:prstTxWarp>
            <a:normAutofit/>
          </a:bodyPr>
          <a:lstStyle/>
          <a:p>
            <a:pPr algn="ctr"/>
            <a:r>
              <a:rPr lang="en-GB" sz="2700" b="1" dirty="0"/>
              <a:t>Mrs Smith</a:t>
            </a:r>
          </a:p>
        </p:txBody>
      </p:sp>
      <p:sp>
        <p:nvSpPr>
          <p:cNvPr id="24578" name="Content Placeholder 2"/>
          <p:cNvSpPr>
            <a:spLocks noGrp="1"/>
          </p:cNvSpPr>
          <p:nvPr>
            <p:ph idx="1"/>
          </p:nvPr>
        </p:nvSpPr>
        <p:spPr bwMode="auto">
          <a:xfrm>
            <a:off x="1628775" y="2528890"/>
            <a:ext cx="6172200" cy="1571624"/>
          </a:xfrm>
          <a:noFill/>
          <a:ln>
            <a:miter lim="800000"/>
            <a:headEnd/>
            <a:tailEnd/>
          </a:ln>
        </p:spPr>
        <p:txBody>
          <a:bodyPr vert="horz" wrap="square" lIns="68580" tIns="34290" rIns="68580" bIns="34290" numCol="1" rtlCol="0" anchor="t" anchorCtr="0" compatLnSpc="1">
            <a:prstTxWarp prst="textNoShape">
              <a:avLst/>
            </a:prstTxWarp>
            <a:normAutofit fontScale="62500" lnSpcReduction="20000"/>
          </a:bodyPr>
          <a:lstStyle/>
          <a:p>
            <a:r>
              <a:rPr lang="en-GB" dirty="0"/>
              <a:t>Mrs Smith dies as a </a:t>
            </a:r>
            <a:r>
              <a:rPr lang="en-GB" dirty="0" smtClean="0"/>
              <a:t>result of a fire in her home</a:t>
            </a:r>
            <a:endParaRPr lang="en-GB" dirty="0"/>
          </a:p>
          <a:p>
            <a:r>
              <a:rPr lang="en-GB" dirty="0" smtClean="0"/>
              <a:t>Fire involves cooking</a:t>
            </a:r>
          </a:p>
          <a:p>
            <a:r>
              <a:rPr lang="en-GB" dirty="0" smtClean="0"/>
              <a:t>Historical approach</a:t>
            </a:r>
          </a:p>
          <a:p>
            <a:r>
              <a:rPr lang="en-GB" dirty="0" smtClean="0"/>
              <a:t>What are the real issues</a:t>
            </a:r>
            <a:endParaRPr lang="en-GB" dirty="0"/>
          </a:p>
        </p:txBody>
      </p:sp>
    </p:spTree>
    <p:extLst>
      <p:ext uri="{BB962C8B-B14F-4D97-AF65-F5344CB8AC3E}">
        <p14:creationId xmlns:p14="http://schemas.microsoft.com/office/powerpoint/2010/main" xmlns="" val="2398947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1628776" y="1402000"/>
            <a:ext cx="6272213" cy="684145"/>
          </a:xfrm>
          <a:noFill/>
          <a:ln>
            <a:miter lim="800000"/>
            <a:headEnd/>
            <a:tailEnd/>
          </a:ln>
        </p:spPr>
        <p:txBody>
          <a:bodyPr vert="horz" wrap="square" lIns="68580" tIns="34290" rIns="68580" bIns="34290" numCol="1" rtlCol="0" anchor="t" anchorCtr="0" compatLnSpc="1">
            <a:prstTxWarp prst="textNoShape">
              <a:avLst/>
            </a:prstTxWarp>
            <a:normAutofit fontScale="90000"/>
          </a:bodyPr>
          <a:lstStyle/>
          <a:p>
            <a:pPr algn="ctr"/>
            <a:r>
              <a:rPr lang="en-GB" sz="2700" b="1" dirty="0"/>
              <a:t>Lifestyle and Other Risk Factors?</a:t>
            </a:r>
          </a:p>
        </p:txBody>
      </p:sp>
      <p:pic>
        <p:nvPicPr>
          <p:cNvPr id="5" name="Picture 4"/>
          <p:cNvPicPr/>
          <p:nvPr/>
        </p:nvPicPr>
        <p:blipFill>
          <a:blip r:embed="rId3">
            <a:extLst>
              <a:ext uri="{28A0092B-C50C-407E-A947-70E740481C1C}">
                <a14:useLocalDpi xmlns:a14="http://schemas.microsoft.com/office/drawing/2010/main" xmlns="" val="0"/>
              </a:ext>
            </a:extLst>
          </a:blip>
          <a:srcRect/>
          <a:stretch>
            <a:fillRect/>
          </a:stretch>
        </p:blipFill>
        <p:spPr bwMode="auto">
          <a:xfrm>
            <a:off x="2414588" y="4575731"/>
            <a:ext cx="4554379" cy="1002506"/>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xmlns="" val="0"/>
              </a:ext>
            </a:extLst>
          </a:blip>
          <a:srcRect/>
          <a:stretch>
            <a:fillRect/>
          </a:stretch>
        </p:blipFill>
        <p:spPr bwMode="auto">
          <a:xfrm>
            <a:off x="2366010" y="2642995"/>
            <a:ext cx="4651534" cy="1375886"/>
          </a:xfrm>
          <a:prstGeom prst="rect">
            <a:avLst/>
          </a:prstGeom>
          <a:noFill/>
          <a:ln>
            <a:noFill/>
          </a:ln>
        </p:spPr>
      </p:pic>
    </p:spTree>
    <p:extLst>
      <p:ext uri="{BB962C8B-B14F-4D97-AF65-F5344CB8AC3E}">
        <p14:creationId xmlns:p14="http://schemas.microsoft.com/office/powerpoint/2010/main" xmlns="" val="2811083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166" y="1263255"/>
            <a:ext cx="6322219" cy="684145"/>
          </a:xfrm>
        </p:spPr>
        <p:txBody>
          <a:bodyPr>
            <a:normAutofit/>
          </a:bodyPr>
          <a:lstStyle/>
          <a:p>
            <a:pPr algn="ctr"/>
            <a:r>
              <a:rPr lang="en-GB" sz="2700" b="1" dirty="0"/>
              <a:t>Fire and Health</a:t>
            </a:r>
          </a:p>
        </p:txBody>
      </p:sp>
      <p:sp>
        <p:nvSpPr>
          <p:cNvPr id="8" name="Content Placeholder 7"/>
          <p:cNvSpPr>
            <a:spLocks noGrp="1"/>
          </p:cNvSpPr>
          <p:nvPr>
            <p:ph idx="1"/>
          </p:nvPr>
        </p:nvSpPr>
        <p:spPr>
          <a:xfrm>
            <a:off x="2321720" y="2085974"/>
            <a:ext cx="4672013" cy="3121820"/>
          </a:xfrm>
        </p:spPr>
        <p:txBody>
          <a:bodyPr>
            <a:normAutofit fontScale="62500" lnSpcReduction="20000"/>
          </a:bodyPr>
          <a:lstStyle/>
          <a:p>
            <a:r>
              <a:rPr lang="en-GB" dirty="0" smtClean="0"/>
              <a:t>CFOA Strategic Health Lead</a:t>
            </a:r>
          </a:p>
          <a:p>
            <a:r>
              <a:rPr lang="en-GB" dirty="0" smtClean="0"/>
              <a:t>CFOA Strategic Health Group</a:t>
            </a:r>
          </a:p>
          <a:p>
            <a:r>
              <a:rPr lang="en-GB" dirty="0" smtClean="0"/>
              <a:t>Fire and Health Summit, April 2015</a:t>
            </a:r>
          </a:p>
          <a:p>
            <a:r>
              <a:rPr lang="en-GB" dirty="0" smtClean="0"/>
              <a:t>Fire and Health Project Group</a:t>
            </a:r>
          </a:p>
          <a:p>
            <a:pPr lvl="1"/>
            <a:r>
              <a:rPr lang="en-GB" dirty="0" smtClean="0"/>
              <a:t>Consensus Statement</a:t>
            </a:r>
          </a:p>
          <a:p>
            <a:pPr lvl="1"/>
            <a:r>
              <a:rPr lang="en-GB" dirty="0" smtClean="0"/>
              <a:t>Safe and Well Principles</a:t>
            </a:r>
          </a:p>
          <a:p>
            <a:pPr lvl="1"/>
            <a:r>
              <a:rPr lang="en-GB" dirty="0" smtClean="0"/>
              <a:t>Develop Training </a:t>
            </a:r>
          </a:p>
          <a:p>
            <a:pPr lvl="1"/>
            <a:r>
              <a:rPr lang="en-GB" dirty="0" smtClean="0"/>
              <a:t>Develop Guidance</a:t>
            </a:r>
          </a:p>
          <a:p>
            <a:r>
              <a:rPr lang="en-GB" dirty="0" smtClean="0"/>
              <a:t>PHE Winter Pressures Pilot</a:t>
            </a:r>
          </a:p>
          <a:p>
            <a:pPr lvl="1"/>
            <a:r>
              <a:rPr lang="en-GB" dirty="0" smtClean="0"/>
              <a:t>Reduce Excess Winter Deaths</a:t>
            </a:r>
          </a:p>
        </p:txBody>
      </p:sp>
    </p:spTree>
    <p:extLst>
      <p:ext uri="{BB962C8B-B14F-4D97-AF65-F5344CB8AC3E}">
        <p14:creationId xmlns:p14="http://schemas.microsoft.com/office/powerpoint/2010/main" xmlns="" val="1347395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495" y="1247528"/>
            <a:ext cx="6322219" cy="684145"/>
          </a:xfrm>
        </p:spPr>
        <p:txBody>
          <a:bodyPr>
            <a:normAutofit/>
          </a:bodyPr>
          <a:lstStyle/>
          <a:p>
            <a:pPr algn="ctr"/>
            <a:r>
              <a:rPr lang="en-GB" sz="2700" b="1" dirty="0"/>
              <a:t>CFOA Fire and Health Project</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527278" y="2358164"/>
            <a:ext cx="2037056" cy="1519886"/>
          </a:xfrm>
          <a:prstGeom prst="rect">
            <a:avLst/>
          </a:prstGeom>
          <a:noFill/>
          <a:ln>
            <a:noFill/>
          </a:ln>
        </p:spPr>
      </p:pic>
      <p:pic>
        <p:nvPicPr>
          <p:cNvPr id="5" name="Picture 4" descr="Local Government Association"/>
          <p:cNvPicPr/>
          <p:nvPr/>
        </p:nvPicPr>
        <p:blipFill>
          <a:blip r:embed="rId3">
            <a:extLst>
              <a:ext uri="{28A0092B-C50C-407E-A947-70E740481C1C}">
                <a14:useLocalDpi xmlns:a14="http://schemas.microsoft.com/office/drawing/2010/main" xmlns="" val="0"/>
              </a:ext>
            </a:extLst>
          </a:blip>
          <a:srcRect/>
          <a:stretch>
            <a:fillRect/>
          </a:stretch>
        </p:blipFill>
        <p:spPr bwMode="auto">
          <a:xfrm>
            <a:off x="5963254" y="3189698"/>
            <a:ext cx="1963119" cy="1124646"/>
          </a:xfrm>
          <a:prstGeom prst="rect">
            <a:avLst/>
          </a:prstGeom>
          <a:noFill/>
          <a:ln>
            <a:noFill/>
          </a:ln>
        </p:spPr>
      </p:pic>
      <p:pic>
        <p:nvPicPr>
          <p:cNvPr id="6" name="Picture 5" descr="NHS England">
            <a:hlinkClick r:id="rId4"/>
          </p:cNvPr>
          <p:cNvPicPr/>
          <p:nvPr/>
        </p:nvPicPr>
        <p:blipFill>
          <a:blip r:embed="rId5">
            <a:extLst>
              <a:ext uri="{28A0092B-C50C-407E-A947-70E740481C1C}">
                <a14:useLocalDpi xmlns:a14="http://schemas.microsoft.com/office/drawing/2010/main" xmlns="" val="0"/>
              </a:ext>
            </a:extLst>
          </a:blip>
          <a:srcRect/>
          <a:stretch>
            <a:fillRect/>
          </a:stretch>
        </p:blipFill>
        <p:spPr bwMode="auto">
          <a:xfrm>
            <a:off x="5142931" y="4709584"/>
            <a:ext cx="2111928" cy="1178512"/>
          </a:xfrm>
          <a:prstGeom prst="rect">
            <a:avLst/>
          </a:prstGeom>
          <a:noFill/>
          <a:ln>
            <a:noFill/>
          </a:ln>
        </p:spPr>
      </p:pic>
      <p:pic>
        <p:nvPicPr>
          <p:cNvPr id="7" name="Picture 6" descr="Age UK logo">
            <a:hlinkClick r:id="rId6"/>
          </p:cNvPr>
          <p:cNvPicPr/>
          <p:nvPr/>
        </p:nvPicPr>
        <p:blipFill>
          <a:blip r:embed="rId7">
            <a:extLst>
              <a:ext uri="{28A0092B-C50C-407E-A947-70E740481C1C}">
                <a14:useLocalDpi xmlns:a14="http://schemas.microsoft.com/office/drawing/2010/main" xmlns="" val="0"/>
              </a:ext>
            </a:extLst>
          </a:blip>
          <a:srcRect/>
          <a:stretch>
            <a:fillRect/>
          </a:stretch>
        </p:blipFill>
        <p:spPr bwMode="auto">
          <a:xfrm>
            <a:off x="1104900" y="3189698"/>
            <a:ext cx="1790517" cy="1093396"/>
          </a:xfrm>
          <a:prstGeom prst="rect">
            <a:avLst/>
          </a:prstGeom>
          <a:noFill/>
          <a:ln>
            <a:noFill/>
          </a:ln>
        </p:spPr>
      </p:pic>
      <p:pic>
        <p:nvPicPr>
          <p:cNvPr id="3" name="Picture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305697" y="4709585"/>
            <a:ext cx="2443162" cy="1221581"/>
          </a:xfrm>
          <a:prstGeom prst="rect">
            <a:avLst/>
          </a:prstGeom>
        </p:spPr>
      </p:pic>
    </p:spTree>
    <p:extLst>
      <p:ext uri="{BB962C8B-B14F-4D97-AF65-F5344CB8AC3E}">
        <p14:creationId xmlns:p14="http://schemas.microsoft.com/office/powerpoint/2010/main" xmlns="" val="2819012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2672</TotalTime>
  <Words>1802</Words>
  <Application>Microsoft Office PowerPoint</Application>
  <PresentationFormat>On-screen Show (4:3)</PresentationFormat>
  <Paragraphs>156</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PowerPoint</vt:lpstr>
      <vt:lpstr>Better Than The Cure: Preventing More Than Fires</vt:lpstr>
      <vt:lpstr>Slide 2</vt:lpstr>
      <vt:lpstr>Drivers for Change</vt:lpstr>
      <vt:lpstr>How Do We Know Prevention Works?</vt:lpstr>
      <vt:lpstr>How Has This Helped?</vt:lpstr>
      <vt:lpstr>Mrs Smith</vt:lpstr>
      <vt:lpstr>Lifestyle and Other Risk Factors?</vt:lpstr>
      <vt:lpstr>Fire and Health</vt:lpstr>
      <vt:lpstr>CFOA Fire and Health Project</vt:lpstr>
      <vt:lpstr>Safe and Well Principles</vt:lpstr>
      <vt:lpstr>Safe and Well Principles</vt:lpstr>
      <vt:lpstr>Safe and Well Visit</vt:lpstr>
      <vt:lpstr>Safe and Well</vt:lpstr>
      <vt:lpstr>Other Potential</vt:lpstr>
      <vt:lpstr>How Can You Access This?</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Dean</dc:creator>
  <cp:lastModifiedBy>DBarringham</cp:lastModifiedBy>
  <cp:revision>150</cp:revision>
  <cp:lastPrinted>2013-11-14T13:53:48Z</cp:lastPrinted>
  <dcterms:created xsi:type="dcterms:W3CDTF">2012-05-01T14:40:19Z</dcterms:created>
  <dcterms:modified xsi:type="dcterms:W3CDTF">2016-03-02T10:29:54Z</dcterms:modified>
</cp:coreProperties>
</file>