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67" r:id="rId4"/>
    <p:sldId id="268" r:id="rId5"/>
    <p:sldId id="275" r:id="rId6"/>
    <p:sldId id="258" r:id="rId7"/>
    <p:sldId id="277" r:id="rId8"/>
    <p:sldId id="274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199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AEAD77-9BA3-473F-9946-F29EF5FD2823}" type="doc">
      <dgm:prSet loTypeId="urn:microsoft.com/office/officeart/2005/8/layout/radial3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0716DC83-1727-4EC7-A0B9-811FC724510E}">
      <dgm:prSet phldrT="[Text]"/>
      <dgm:spPr>
        <a:solidFill>
          <a:srgbClr val="0070C0"/>
        </a:solidFill>
      </dgm:spPr>
      <dgm:t>
        <a:bodyPr/>
        <a:lstStyle/>
        <a:p>
          <a:pPr algn="ctr"/>
          <a:r>
            <a:rPr lang="en-GB" dirty="0" smtClean="0">
              <a:solidFill>
                <a:schemeClr val="bg1"/>
              </a:solidFill>
            </a:rPr>
            <a:t>What is our Current Operating Environment?</a:t>
          </a:r>
          <a:endParaRPr lang="en-GB" dirty="0">
            <a:solidFill>
              <a:schemeClr val="bg1"/>
            </a:solidFill>
          </a:endParaRPr>
        </a:p>
      </dgm:t>
    </dgm:pt>
    <dgm:pt modelId="{F19CE5EB-6E2B-4F83-96ED-378A032A9C29}" type="parTrans" cxnId="{652C0062-033F-4103-A660-34E214DBA6CB}">
      <dgm:prSet/>
      <dgm:spPr/>
      <dgm:t>
        <a:bodyPr/>
        <a:lstStyle/>
        <a:p>
          <a:endParaRPr lang="en-GB"/>
        </a:p>
      </dgm:t>
    </dgm:pt>
    <dgm:pt modelId="{1B3A4D1D-1899-4476-B488-44483306C036}" type="sibTrans" cxnId="{652C0062-033F-4103-A660-34E214DBA6CB}">
      <dgm:prSet/>
      <dgm:spPr/>
      <dgm:t>
        <a:bodyPr/>
        <a:lstStyle/>
        <a:p>
          <a:endParaRPr lang="en-GB"/>
        </a:p>
      </dgm:t>
    </dgm:pt>
    <dgm:pt modelId="{F0F71531-4B39-45C1-BA82-ED10F76A536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1600" dirty="0" smtClean="0">
              <a:solidFill>
                <a:schemeClr val="bg1"/>
              </a:solidFill>
            </a:rPr>
            <a:t>Firefighter Safety and Community Safety</a:t>
          </a:r>
          <a:endParaRPr lang="en-GB" sz="1600" dirty="0">
            <a:solidFill>
              <a:schemeClr val="bg1"/>
            </a:solidFill>
          </a:endParaRPr>
        </a:p>
      </dgm:t>
    </dgm:pt>
    <dgm:pt modelId="{8D152487-43EF-410A-B92E-9CE6FD77BC29}" type="parTrans" cxnId="{90EC094A-2BBB-4E48-8681-695F5BFBBB4E}">
      <dgm:prSet/>
      <dgm:spPr/>
      <dgm:t>
        <a:bodyPr/>
        <a:lstStyle/>
        <a:p>
          <a:endParaRPr lang="en-GB"/>
        </a:p>
      </dgm:t>
    </dgm:pt>
    <dgm:pt modelId="{DD29A12C-5296-401A-91CD-D13B51A95A10}" type="sibTrans" cxnId="{90EC094A-2BBB-4E48-8681-695F5BFBBB4E}">
      <dgm:prSet/>
      <dgm:spPr/>
      <dgm:t>
        <a:bodyPr/>
        <a:lstStyle/>
        <a:p>
          <a:endParaRPr lang="en-GB"/>
        </a:p>
      </dgm:t>
    </dgm:pt>
    <dgm:pt modelId="{D8C70A5D-BCB4-4342-9ACE-50AA29D1F403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1600" dirty="0" smtClean="0">
              <a:solidFill>
                <a:schemeClr val="bg1"/>
              </a:solidFill>
            </a:rPr>
            <a:t>Protecting and improving  front line outcomes is a priority</a:t>
          </a:r>
          <a:endParaRPr lang="en-GB" sz="1600" dirty="0">
            <a:solidFill>
              <a:schemeClr val="bg1"/>
            </a:solidFill>
          </a:endParaRPr>
        </a:p>
      </dgm:t>
    </dgm:pt>
    <dgm:pt modelId="{CD85630B-E802-4E30-9B73-66CF1AB8730F}" type="parTrans" cxnId="{EC7B219C-6C3B-46D5-8ECC-6EA3A7C0C269}">
      <dgm:prSet/>
      <dgm:spPr/>
      <dgm:t>
        <a:bodyPr/>
        <a:lstStyle/>
        <a:p>
          <a:endParaRPr lang="en-GB"/>
        </a:p>
      </dgm:t>
    </dgm:pt>
    <dgm:pt modelId="{88D90A04-D08E-4B14-89A4-6BAB8DEE5D41}" type="sibTrans" cxnId="{EC7B219C-6C3B-46D5-8ECC-6EA3A7C0C269}">
      <dgm:prSet/>
      <dgm:spPr/>
      <dgm:t>
        <a:bodyPr/>
        <a:lstStyle/>
        <a:p>
          <a:endParaRPr lang="en-GB"/>
        </a:p>
      </dgm:t>
    </dgm:pt>
    <dgm:pt modelId="{73ACDF94-F40F-4F12-BB76-EF7524DAD113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1600" dirty="0" smtClean="0">
              <a:solidFill>
                <a:schemeClr val="bg1"/>
              </a:solidFill>
            </a:rPr>
            <a:t>Integrated Public Sector Service – working in Partnership</a:t>
          </a:r>
          <a:endParaRPr lang="en-GB" sz="1600" dirty="0">
            <a:solidFill>
              <a:schemeClr val="bg1"/>
            </a:solidFill>
          </a:endParaRPr>
        </a:p>
      </dgm:t>
    </dgm:pt>
    <dgm:pt modelId="{50B61FE5-7351-4B61-B22C-AAF27A92E87C}" type="parTrans" cxnId="{995C1C45-C3DC-475A-816E-0FC952EA8C74}">
      <dgm:prSet/>
      <dgm:spPr/>
      <dgm:t>
        <a:bodyPr/>
        <a:lstStyle/>
        <a:p>
          <a:endParaRPr lang="en-GB"/>
        </a:p>
      </dgm:t>
    </dgm:pt>
    <dgm:pt modelId="{64FAA6D8-2CE0-4E05-A397-BD902933B804}" type="sibTrans" cxnId="{995C1C45-C3DC-475A-816E-0FC952EA8C74}">
      <dgm:prSet/>
      <dgm:spPr/>
      <dgm:t>
        <a:bodyPr/>
        <a:lstStyle/>
        <a:p>
          <a:endParaRPr lang="en-GB"/>
        </a:p>
      </dgm:t>
    </dgm:pt>
    <dgm:pt modelId="{EE3DDAE3-FB87-4EB7-8666-23F6215E7220}">
      <dgm:prSet/>
      <dgm:spPr>
        <a:solidFill>
          <a:srgbClr val="002060"/>
        </a:solidFill>
      </dgm:spPr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Reduce costs to become more efficient whilst remaining safe and effective</a:t>
          </a:r>
          <a:endParaRPr lang="en-GB" dirty="0">
            <a:solidFill>
              <a:schemeClr val="bg1"/>
            </a:solidFill>
          </a:endParaRPr>
        </a:p>
      </dgm:t>
    </dgm:pt>
    <dgm:pt modelId="{0A9DD379-509E-4352-B3B0-7F740365D405}" type="parTrans" cxnId="{F070A4D6-EF30-449A-AA51-D335A95241AF}">
      <dgm:prSet/>
      <dgm:spPr/>
      <dgm:t>
        <a:bodyPr/>
        <a:lstStyle/>
        <a:p>
          <a:endParaRPr lang="en-GB"/>
        </a:p>
      </dgm:t>
    </dgm:pt>
    <dgm:pt modelId="{A2A56AC4-546C-452E-AA16-FB0F39B82FF3}" type="sibTrans" cxnId="{F070A4D6-EF30-449A-AA51-D335A95241AF}">
      <dgm:prSet/>
      <dgm:spPr/>
      <dgm:t>
        <a:bodyPr/>
        <a:lstStyle/>
        <a:p>
          <a:endParaRPr lang="en-GB"/>
        </a:p>
      </dgm:t>
    </dgm:pt>
    <dgm:pt modelId="{6C4A1588-4DCE-47F4-9AFF-B3B6F2077CBC}">
      <dgm:prSet custT="1"/>
      <dgm:spPr>
        <a:solidFill>
          <a:srgbClr val="002060"/>
        </a:solidFill>
      </dgm:spPr>
      <dgm:t>
        <a:bodyPr/>
        <a:lstStyle/>
        <a:p>
          <a:r>
            <a:rPr lang="en-GB" sz="1800" dirty="0" smtClean="0">
              <a:solidFill>
                <a:schemeClr val="bg1"/>
              </a:solidFill>
            </a:rPr>
            <a:t>Helping partners to achieve their outcomes</a:t>
          </a:r>
          <a:endParaRPr lang="en-GB" sz="1800" dirty="0">
            <a:solidFill>
              <a:schemeClr val="bg1"/>
            </a:solidFill>
          </a:endParaRPr>
        </a:p>
      </dgm:t>
    </dgm:pt>
    <dgm:pt modelId="{FB25F078-4222-4679-87B4-9338C9078D59}" type="parTrans" cxnId="{1B725136-89E5-45C9-8E66-024E2C87D5D1}">
      <dgm:prSet/>
      <dgm:spPr/>
      <dgm:t>
        <a:bodyPr/>
        <a:lstStyle/>
        <a:p>
          <a:endParaRPr lang="en-GB"/>
        </a:p>
      </dgm:t>
    </dgm:pt>
    <dgm:pt modelId="{DF5C2C6D-2899-45F1-B15B-13BF9E2FCB4D}" type="sibTrans" cxnId="{1B725136-89E5-45C9-8E66-024E2C87D5D1}">
      <dgm:prSet/>
      <dgm:spPr/>
      <dgm:t>
        <a:bodyPr/>
        <a:lstStyle/>
        <a:p>
          <a:endParaRPr lang="en-GB"/>
        </a:p>
      </dgm:t>
    </dgm:pt>
    <dgm:pt modelId="{5BE60FA9-35D6-423E-96DA-B5E2B22733B0}" type="pres">
      <dgm:prSet presAssocID="{C2AEAD77-9BA3-473F-9946-F29EF5FD282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42FC8E0-8D7C-4D9A-B5B8-2EC59C0D7E77}" type="pres">
      <dgm:prSet presAssocID="{C2AEAD77-9BA3-473F-9946-F29EF5FD2823}" presName="radial" presStyleCnt="0">
        <dgm:presLayoutVars>
          <dgm:animLvl val="ctr"/>
        </dgm:presLayoutVars>
      </dgm:prSet>
      <dgm:spPr/>
    </dgm:pt>
    <dgm:pt modelId="{E2DDF867-6C96-40DB-A222-CD3F5F8B391B}" type="pres">
      <dgm:prSet presAssocID="{0716DC83-1727-4EC7-A0B9-811FC724510E}" presName="centerShape" presStyleLbl="vennNode1" presStyleIdx="0" presStyleCnt="6" custScaleX="92088" custScaleY="91812" custLinFactNeighborX="1475" custLinFactNeighborY="0"/>
      <dgm:spPr/>
      <dgm:t>
        <a:bodyPr/>
        <a:lstStyle/>
        <a:p>
          <a:endParaRPr lang="en-GB"/>
        </a:p>
      </dgm:t>
    </dgm:pt>
    <dgm:pt modelId="{19BD89BB-8B02-4B83-9669-314F32D3AC7F}" type="pres">
      <dgm:prSet presAssocID="{F0F71531-4B39-45C1-BA82-ED10F76A5365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C3A929-D7B0-4C02-A6A6-70965A0570E3}" type="pres">
      <dgm:prSet presAssocID="{D8C70A5D-BCB4-4342-9ACE-50AA29D1F403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7BCC3D-E7B1-447F-B283-52FE258861F1}" type="pres">
      <dgm:prSet presAssocID="{73ACDF94-F40F-4F12-BB76-EF7524DAD113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713A81-41E8-40ED-8C1D-DE3267F2275C}" type="pres">
      <dgm:prSet presAssocID="{6C4A1588-4DCE-47F4-9AFF-B3B6F2077CBC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34F157-C161-434F-83F6-5A9C4B404ADD}" type="pres">
      <dgm:prSet presAssocID="{EE3DDAE3-FB87-4EB7-8666-23F6215E7220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52C0062-033F-4103-A660-34E214DBA6CB}" srcId="{C2AEAD77-9BA3-473F-9946-F29EF5FD2823}" destId="{0716DC83-1727-4EC7-A0B9-811FC724510E}" srcOrd="0" destOrd="0" parTransId="{F19CE5EB-6E2B-4F83-96ED-378A032A9C29}" sibTransId="{1B3A4D1D-1899-4476-B488-44483306C036}"/>
    <dgm:cxn modelId="{35CB281B-1A6F-4BFF-9B86-F44D85118A5E}" type="presOf" srcId="{EE3DDAE3-FB87-4EB7-8666-23F6215E7220}" destId="{1C34F157-C161-434F-83F6-5A9C4B404ADD}" srcOrd="0" destOrd="0" presId="urn:microsoft.com/office/officeart/2005/8/layout/radial3"/>
    <dgm:cxn modelId="{06ACBB92-284C-4106-AC42-4826B6381E19}" type="presOf" srcId="{6C4A1588-4DCE-47F4-9AFF-B3B6F2077CBC}" destId="{E9713A81-41E8-40ED-8C1D-DE3267F2275C}" srcOrd="0" destOrd="0" presId="urn:microsoft.com/office/officeart/2005/8/layout/radial3"/>
    <dgm:cxn modelId="{1B725136-89E5-45C9-8E66-024E2C87D5D1}" srcId="{0716DC83-1727-4EC7-A0B9-811FC724510E}" destId="{6C4A1588-4DCE-47F4-9AFF-B3B6F2077CBC}" srcOrd="3" destOrd="0" parTransId="{FB25F078-4222-4679-87B4-9338C9078D59}" sibTransId="{DF5C2C6D-2899-45F1-B15B-13BF9E2FCB4D}"/>
    <dgm:cxn modelId="{EC7B219C-6C3B-46D5-8ECC-6EA3A7C0C269}" srcId="{0716DC83-1727-4EC7-A0B9-811FC724510E}" destId="{D8C70A5D-BCB4-4342-9ACE-50AA29D1F403}" srcOrd="1" destOrd="0" parTransId="{CD85630B-E802-4E30-9B73-66CF1AB8730F}" sibTransId="{88D90A04-D08E-4B14-89A4-6BAB8DEE5D41}"/>
    <dgm:cxn modelId="{F070A4D6-EF30-449A-AA51-D335A95241AF}" srcId="{0716DC83-1727-4EC7-A0B9-811FC724510E}" destId="{EE3DDAE3-FB87-4EB7-8666-23F6215E7220}" srcOrd="4" destOrd="0" parTransId="{0A9DD379-509E-4352-B3B0-7F740365D405}" sibTransId="{A2A56AC4-546C-452E-AA16-FB0F39B82FF3}"/>
    <dgm:cxn modelId="{995C1C45-C3DC-475A-816E-0FC952EA8C74}" srcId="{0716DC83-1727-4EC7-A0B9-811FC724510E}" destId="{73ACDF94-F40F-4F12-BB76-EF7524DAD113}" srcOrd="2" destOrd="0" parTransId="{50B61FE5-7351-4B61-B22C-AAF27A92E87C}" sibTransId="{64FAA6D8-2CE0-4E05-A397-BD902933B804}"/>
    <dgm:cxn modelId="{2204FB1B-BF78-4058-89E6-6B1261570964}" type="presOf" srcId="{0716DC83-1727-4EC7-A0B9-811FC724510E}" destId="{E2DDF867-6C96-40DB-A222-CD3F5F8B391B}" srcOrd="0" destOrd="0" presId="urn:microsoft.com/office/officeart/2005/8/layout/radial3"/>
    <dgm:cxn modelId="{1702D5CD-BA2D-4A59-844E-926E79DBE932}" type="presOf" srcId="{C2AEAD77-9BA3-473F-9946-F29EF5FD2823}" destId="{5BE60FA9-35D6-423E-96DA-B5E2B22733B0}" srcOrd="0" destOrd="0" presId="urn:microsoft.com/office/officeart/2005/8/layout/radial3"/>
    <dgm:cxn modelId="{EB69ED10-C96F-430B-9D07-8EFE03520108}" type="presOf" srcId="{D8C70A5D-BCB4-4342-9ACE-50AA29D1F403}" destId="{12C3A929-D7B0-4C02-A6A6-70965A0570E3}" srcOrd="0" destOrd="0" presId="urn:microsoft.com/office/officeart/2005/8/layout/radial3"/>
    <dgm:cxn modelId="{F3B11031-458A-449E-A407-7B1484E9293F}" type="presOf" srcId="{73ACDF94-F40F-4F12-BB76-EF7524DAD113}" destId="{997BCC3D-E7B1-447F-B283-52FE258861F1}" srcOrd="0" destOrd="0" presId="urn:microsoft.com/office/officeart/2005/8/layout/radial3"/>
    <dgm:cxn modelId="{90EC094A-2BBB-4E48-8681-695F5BFBBB4E}" srcId="{0716DC83-1727-4EC7-A0B9-811FC724510E}" destId="{F0F71531-4B39-45C1-BA82-ED10F76A5365}" srcOrd="0" destOrd="0" parTransId="{8D152487-43EF-410A-B92E-9CE6FD77BC29}" sibTransId="{DD29A12C-5296-401A-91CD-D13B51A95A10}"/>
    <dgm:cxn modelId="{FBDA7849-5324-4A9A-AAC1-95FB60B534AF}" type="presOf" srcId="{F0F71531-4B39-45C1-BA82-ED10F76A5365}" destId="{19BD89BB-8B02-4B83-9669-314F32D3AC7F}" srcOrd="0" destOrd="0" presId="urn:microsoft.com/office/officeart/2005/8/layout/radial3"/>
    <dgm:cxn modelId="{D9BF63FE-B3B4-446C-BD0E-59127B46B7BE}" type="presParOf" srcId="{5BE60FA9-35D6-423E-96DA-B5E2B22733B0}" destId="{442FC8E0-8D7C-4D9A-B5B8-2EC59C0D7E77}" srcOrd="0" destOrd="0" presId="urn:microsoft.com/office/officeart/2005/8/layout/radial3"/>
    <dgm:cxn modelId="{23D926C8-76D1-4A66-B135-C825C1DEE279}" type="presParOf" srcId="{442FC8E0-8D7C-4D9A-B5B8-2EC59C0D7E77}" destId="{E2DDF867-6C96-40DB-A222-CD3F5F8B391B}" srcOrd="0" destOrd="0" presId="urn:microsoft.com/office/officeart/2005/8/layout/radial3"/>
    <dgm:cxn modelId="{EE7C3921-133C-40BC-A654-854EC2DB8F73}" type="presParOf" srcId="{442FC8E0-8D7C-4D9A-B5B8-2EC59C0D7E77}" destId="{19BD89BB-8B02-4B83-9669-314F32D3AC7F}" srcOrd="1" destOrd="0" presId="urn:microsoft.com/office/officeart/2005/8/layout/radial3"/>
    <dgm:cxn modelId="{C3CA4255-4F0F-46D8-A754-F670E6DC7280}" type="presParOf" srcId="{442FC8E0-8D7C-4D9A-B5B8-2EC59C0D7E77}" destId="{12C3A929-D7B0-4C02-A6A6-70965A0570E3}" srcOrd="2" destOrd="0" presId="urn:microsoft.com/office/officeart/2005/8/layout/radial3"/>
    <dgm:cxn modelId="{EE5FD792-A16D-49C7-8F5B-3D311E9DE29F}" type="presParOf" srcId="{442FC8E0-8D7C-4D9A-B5B8-2EC59C0D7E77}" destId="{997BCC3D-E7B1-447F-B283-52FE258861F1}" srcOrd="3" destOrd="0" presId="urn:microsoft.com/office/officeart/2005/8/layout/radial3"/>
    <dgm:cxn modelId="{9D7092D9-DC53-4656-B4A8-CFB71B20A58E}" type="presParOf" srcId="{442FC8E0-8D7C-4D9A-B5B8-2EC59C0D7E77}" destId="{E9713A81-41E8-40ED-8C1D-DE3267F2275C}" srcOrd="4" destOrd="0" presId="urn:microsoft.com/office/officeart/2005/8/layout/radial3"/>
    <dgm:cxn modelId="{F69811CE-BFF3-42CE-8437-29703B5E7022}" type="presParOf" srcId="{442FC8E0-8D7C-4D9A-B5B8-2EC59C0D7E77}" destId="{1C34F157-C161-434F-83F6-5A9C4B404ADD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6FB11-221A-425D-B5A7-A196C8B6071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F5A06C6-CB55-4EEA-9E31-14C0BE059FAF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 smtClean="0"/>
            <a:t>Gloucestershire Fire &amp; Rescue Service</a:t>
          </a:r>
          <a:endParaRPr lang="en-GB" dirty="0"/>
        </a:p>
      </dgm:t>
    </dgm:pt>
    <dgm:pt modelId="{9ECA3E24-15EC-4DEC-9B08-9C8F87882DE0}" type="parTrans" cxnId="{535A7DC3-5206-4933-8210-21672E9E2D42}">
      <dgm:prSet/>
      <dgm:spPr/>
      <dgm:t>
        <a:bodyPr/>
        <a:lstStyle/>
        <a:p>
          <a:endParaRPr lang="en-GB"/>
        </a:p>
      </dgm:t>
    </dgm:pt>
    <dgm:pt modelId="{33DF090D-862E-4550-96D0-B241CC6DD3D2}" type="sibTrans" cxnId="{535A7DC3-5206-4933-8210-21672E9E2D42}">
      <dgm:prSet/>
      <dgm:spPr/>
      <dgm:t>
        <a:bodyPr/>
        <a:lstStyle/>
        <a:p>
          <a:endParaRPr lang="en-GB"/>
        </a:p>
      </dgm:t>
    </dgm:pt>
    <dgm:pt modelId="{D0102CB3-8AC8-4F64-BCD6-8DD179086EB0}">
      <dgm:prSet phldrT="[Text]" custT="1"/>
      <dgm:spPr/>
      <dgm:t>
        <a:bodyPr/>
        <a:lstStyle/>
        <a:p>
          <a:r>
            <a:rPr lang="en-GB" sz="1600" dirty="0" smtClean="0"/>
            <a:t>Telecare Responders</a:t>
          </a:r>
          <a:endParaRPr lang="en-GB" sz="1600" dirty="0"/>
        </a:p>
      </dgm:t>
    </dgm:pt>
    <dgm:pt modelId="{6C44041D-BC83-477D-A072-38C14987B797}" type="parTrans" cxnId="{281EA262-0814-4884-9909-72FC619AF2D1}">
      <dgm:prSet/>
      <dgm:spPr/>
      <dgm:t>
        <a:bodyPr/>
        <a:lstStyle/>
        <a:p>
          <a:endParaRPr lang="en-GB"/>
        </a:p>
      </dgm:t>
    </dgm:pt>
    <dgm:pt modelId="{48D381B9-02FD-47AE-9E32-A6C4BF604CF7}" type="sibTrans" cxnId="{281EA262-0814-4884-9909-72FC619AF2D1}">
      <dgm:prSet/>
      <dgm:spPr/>
      <dgm:t>
        <a:bodyPr/>
        <a:lstStyle/>
        <a:p>
          <a:endParaRPr lang="en-GB"/>
        </a:p>
      </dgm:t>
    </dgm:pt>
    <dgm:pt modelId="{A58C29C5-1110-491F-BEA7-168B787FFB63}">
      <dgm:prSet phldrT="[Text]" custT="1"/>
      <dgm:spPr/>
      <dgm:t>
        <a:bodyPr/>
        <a:lstStyle/>
        <a:p>
          <a:pPr algn="ctr"/>
          <a:r>
            <a:rPr lang="en-GB" sz="1400" dirty="0" smtClean="0"/>
            <a:t>Community Fire Safety  Group - Safeguarding</a:t>
          </a:r>
          <a:endParaRPr lang="en-GB" sz="1400" dirty="0"/>
        </a:p>
      </dgm:t>
    </dgm:pt>
    <dgm:pt modelId="{13FBEF8E-9703-46D1-A345-4EC851E11DEB}" type="parTrans" cxnId="{6778983E-A9F7-4F8D-9583-7BFBB541508E}">
      <dgm:prSet/>
      <dgm:spPr/>
      <dgm:t>
        <a:bodyPr/>
        <a:lstStyle/>
        <a:p>
          <a:endParaRPr lang="en-GB"/>
        </a:p>
      </dgm:t>
    </dgm:pt>
    <dgm:pt modelId="{6BC877A5-914F-4870-93AB-16C933D3DB7A}" type="sibTrans" cxnId="{6778983E-A9F7-4F8D-9583-7BFBB541508E}">
      <dgm:prSet/>
      <dgm:spPr/>
      <dgm:t>
        <a:bodyPr/>
        <a:lstStyle/>
        <a:p>
          <a:endParaRPr lang="en-GB"/>
        </a:p>
      </dgm:t>
    </dgm:pt>
    <dgm:pt modelId="{B2421774-5BA8-427A-BBAA-C1A763656312}">
      <dgm:prSet phldrT="[Text]" custT="1"/>
      <dgm:spPr/>
      <dgm:t>
        <a:bodyPr/>
        <a:lstStyle/>
        <a:p>
          <a:r>
            <a:rPr lang="en-GB" sz="1200" dirty="0" smtClean="0"/>
            <a:t>Mental Health Awareness – Specific investment of staff on Dementia Awareness</a:t>
          </a:r>
          <a:endParaRPr lang="en-GB" sz="1200" dirty="0"/>
        </a:p>
      </dgm:t>
    </dgm:pt>
    <dgm:pt modelId="{166E11E3-C057-4AC0-8953-2CEB23E14D10}" type="parTrans" cxnId="{30144B69-0BE3-499B-9255-DDC92A7AC532}">
      <dgm:prSet/>
      <dgm:spPr/>
      <dgm:t>
        <a:bodyPr/>
        <a:lstStyle/>
        <a:p>
          <a:endParaRPr lang="en-GB"/>
        </a:p>
      </dgm:t>
    </dgm:pt>
    <dgm:pt modelId="{A1741802-545A-4D7A-A296-2E796E1594A5}" type="sibTrans" cxnId="{30144B69-0BE3-499B-9255-DDC92A7AC532}">
      <dgm:prSet/>
      <dgm:spPr/>
      <dgm:t>
        <a:bodyPr/>
        <a:lstStyle/>
        <a:p>
          <a:endParaRPr lang="en-GB"/>
        </a:p>
      </dgm:t>
    </dgm:pt>
    <dgm:pt modelId="{47B857C7-30BA-4528-B90D-1EC8979133CC}">
      <dgm:prSet phldrT="[Text]" custT="1"/>
      <dgm:spPr/>
      <dgm:t>
        <a:bodyPr/>
        <a:lstStyle/>
        <a:p>
          <a:r>
            <a:rPr lang="en-GB" sz="1600" dirty="0" smtClean="0"/>
            <a:t>Medical Responders for SWAST</a:t>
          </a:r>
          <a:endParaRPr lang="en-GB" sz="1600" dirty="0"/>
        </a:p>
      </dgm:t>
    </dgm:pt>
    <dgm:pt modelId="{ED99D922-F8B3-4646-BF43-264E31ADC59C}" type="parTrans" cxnId="{F2441230-4148-47CD-A4F4-D1AB0E78B512}">
      <dgm:prSet/>
      <dgm:spPr/>
      <dgm:t>
        <a:bodyPr/>
        <a:lstStyle/>
        <a:p>
          <a:endParaRPr lang="en-GB"/>
        </a:p>
      </dgm:t>
    </dgm:pt>
    <dgm:pt modelId="{BB47DE86-81B2-4905-AB12-6429E30A41A9}" type="sibTrans" cxnId="{F2441230-4148-47CD-A4F4-D1AB0E78B512}">
      <dgm:prSet/>
      <dgm:spPr/>
      <dgm:t>
        <a:bodyPr/>
        <a:lstStyle/>
        <a:p>
          <a:endParaRPr lang="en-GB"/>
        </a:p>
      </dgm:t>
    </dgm:pt>
    <dgm:pt modelId="{AC8718AA-8277-41C4-A278-D63218E4A5D9}" type="pres">
      <dgm:prSet presAssocID="{CF16FB11-221A-425D-B5A7-A196C8B6071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647C5DB-F851-4BF4-B184-031463268A6F}" type="pres">
      <dgm:prSet presAssocID="{5F5A06C6-CB55-4EEA-9E31-14C0BE059FAF}" presName="centerShape" presStyleLbl="node0" presStyleIdx="0" presStyleCnt="1"/>
      <dgm:spPr/>
      <dgm:t>
        <a:bodyPr/>
        <a:lstStyle/>
        <a:p>
          <a:endParaRPr lang="en-GB"/>
        </a:p>
      </dgm:t>
    </dgm:pt>
    <dgm:pt modelId="{7934149E-A77D-424F-8FAB-C9D2E4295240}" type="pres">
      <dgm:prSet presAssocID="{6C44041D-BC83-477D-A072-38C14987B797}" presName="parTrans" presStyleLbl="sibTrans2D1" presStyleIdx="0" presStyleCnt="4"/>
      <dgm:spPr/>
      <dgm:t>
        <a:bodyPr/>
        <a:lstStyle/>
        <a:p>
          <a:endParaRPr lang="en-GB"/>
        </a:p>
      </dgm:t>
    </dgm:pt>
    <dgm:pt modelId="{020E6750-9ACA-4E16-AD6B-6E71E3F5353D}" type="pres">
      <dgm:prSet presAssocID="{6C44041D-BC83-477D-A072-38C14987B797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4736F753-0C75-4DF4-8C0F-DE4C90618430}" type="pres">
      <dgm:prSet presAssocID="{D0102CB3-8AC8-4F64-BCD6-8DD179086EB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2BFE26-F7AC-4E79-980A-2850A9995E90}" type="pres">
      <dgm:prSet presAssocID="{13FBEF8E-9703-46D1-A345-4EC851E11DEB}" presName="parTrans" presStyleLbl="sibTrans2D1" presStyleIdx="1" presStyleCnt="4"/>
      <dgm:spPr/>
      <dgm:t>
        <a:bodyPr/>
        <a:lstStyle/>
        <a:p>
          <a:endParaRPr lang="en-GB"/>
        </a:p>
      </dgm:t>
    </dgm:pt>
    <dgm:pt modelId="{ECE0F605-02F9-4291-8ED4-904272FA01B7}" type="pres">
      <dgm:prSet presAssocID="{13FBEF8E-9703-46D1-A345-4EC851E11DEB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CB57ADA3-078F-4A29-BDB7-013C9AEBFECB}" type="pres">
      <dgm:prSet presAssocID="{A58C29C5-1110-491F-BEA7-168B787FFB6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9337A0-40B5-4E1E-AEA8-10D378A7ABDB}" type="pres">
      <dgm:prSet presAssocID="{166E11E3-C057-4AC0-8953-2CEB23E14D10}" presName="parTrans" presStyleLbl="sibTrans2D1" presStyleIdx="2" presStyleCnt="4"/>
      <dgm:spPr/>
      <dgm:t>
        <a:bodyPr/>
        <a:lstStyle/>
        <a:p>
          <a:endParaRPr lang="en-GB"/>
        </a:p>
      </dgm:t>
    </dgm:pt>
    <dgm:pt modelId="{9152C44A-C556-462D-BC9A-3044B6290F2D}" type="pres">
      <dgm:prSet presAssocID="{166E11E3-C057-4AC0-8953-2CEB23E14D10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6F6E05D6-0E5B-4D3C-B30E-4C4FBA846F22}" type="pres">
      <dgm:prSet presAssocID="{B2421774-5BA8-427A-BBAA-C1A76365631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8C6FB5-586F-4C6C-811B-E9F507FB3BDC}" type="pres">
      <dgm:prSet presAssocID="{ED99D922-F8B3-4646-BF43-264E31ADC59C}" presName="parTrans" presStyleLbl="sibTrans2D1" presStyleIdx="3" presStyleCnt="4"/>
      <dgm:spPr/>
      <dgm:t>
        <a:bodyPr/>
        <a:lstStyle/>
        <a:p>
          <a:endParaRPr lang="en-GB"/>
        </a:p>
      </dgm:t>
    </dgm:pt>
    <dgm:pt modelId="{B4375CA2-8295-4B20-8CAB-E2457388700D}" type="pres">
      <dgm:prSet presAssocID="{ED99D922-F8B3-4646-BF43-264E31ADC59C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CCE4AC22-587B-47E8-AE8B-08C620918751}" type="pres">
      <dgm:prSet presAssocID="{47B857C7-30BA-4528-B90D-1EC8979133C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AAC680E-68F4-4D4C-A2F8-B7F851934B31}" type="presOf" srcId="{CF16FB11-221A-425D-B5A7-A196C8B60714}" destId="{AC8718AA-8277-41C4-A278-D63218E4A5D9}" srcOrd="0" destOrd="0" presId="urn:microsoft.com/office/officeart/2005/8/layout/radial5"/>
    <dgm:cxn modelId="{95A63E26-9417-4B25-8631-0CD898940568}" type="presOf" srcId="{A58C29C5-1110-491F-BEA7-168B787FFB63}" destId="{CB57ADA3-078F-4A29-BDB7-013C9AEBFECB}" srcOrd="0" destOrd="0" presId="urn:microsoft.com/office/officeart/2005/8/layout/radial5"/>
    <dgm:cxn modelId="{60AF072D-D110-4D8C-AD96-680E7E828BA5}" type="presOf" srcId="{13FBEF8E-9703-46D1-A345-4EC851E11DEB}" destId="{ECE0F605-02F9-4291-8ED4-904272FA01B7}" srcOrd="1" destOrd="0" presId="urn:microsoft.com/office/officeart/2005/8/layout/radial5"/>
    <dgm:cxn modelId="{535A7DC3-5206-4933-8210-21672E9E2D42}" srcId="{CF16FB11-221A-425D-B5A7-A196C8B60714}" destId="{5F5A06C6-CB55-4EEA-9E31-14C0BE059FAF}" srcOrd="0" destOrd="0" parTransId="{9ECA3E24-15EC-4DEC-9B08-9C8F87882DE0}" sibTransId="{33DF090D-862E-4550-96D0-B241CC6DD3D2}"/>
    <dgm:cxn modelId="{9B080D28-4518-4792-BE07-4CE01CABFBC7}" type="presOf" srcId="{ED99D922-F8B3-4646-BF43-264E31ADC59C}" destId="{708C6FB5-586F-4C6C-811B-E9F507FB3BDC}" srcOrd="0" destOrd="0" presId="urn:microsoft.com/office/officeart/2005/8/layout/radial5"/>
    <dgm:cxn modelId="{ACA5BE35-1E5F-4C1E-BA00-A46D959A369B}" type="presOf" srcId="{166E11E3-C057-4AC0-8953-2CEB23E14D10}" destId="{9152C44A-C556-462D-BC9A-3044B6290F2D}" srcOrd="1" destOrd="0" presId="urn:microsoft.com/office/officeart/2005/8/layout/radial5"/>
    <dgm:cxn modelId="{D5AE59CC-BBA7-444C-88CB-F54AF61F3622}" type="presOf" srcId="{13FBEF8E-9703-46D1-A345-4EC851E11DEB}" destId="{7C2BFE26-F7AC-4E79-980A-2850A9995E90}" srcOrd="0" destOrd="0" presId="urn:microsoft.com/office/officeart/2005/8/layout/radial5"/>
    <dgm:cxn modelId="{703D3B61-1538-4D6F-9DDC-C9BD332EE873}" type="presOf" srcId="{166E11E3-C057-4AC0-8953-2CEB23E14D10}" destId="{849337A0-40B5-4E1E-AEA8-10D378A7ABDB}" srcOrd="0" destOrd="0" presId="urn:microsoft.com/office/officeart/2005/8/layout/radial5"/>
    <dgm:cxn modelId="{0CBBB74B-B4ED-45A9-BFF4-16D26621A307}" type="presOf" srcId="{D0102CB3-8AC8-4F64-BCD6-8DD179086EB0}" destId="{4736F753-0C75-4DF4-8C0F-DE4C90618430}" srcOrd="0" destOrd="0" presId="urn:microsoft.com/office/officeart/2005/8/layout/radial5"/>
    <dgm:cxn modelId="{30144B69-0BE3-499B-9255-DDC92A7AC532}" srcId="{5F5A06C6-CB55-4EEA-9E31-14C0BE059FAF}" destId="{B2421774-5BA8-427A-BBAA-C1A763656312}" srcOrd="2" destOrd="0" parTransId="{166E11E3-C057-4AC0-8953-2CEB23E14D10}" sibTransId="{A1741802-545A-4D7A-A296-2E796E1594A5}"/>
    <dgm:cxn modelId="{DFDBD62C-F420-40AF-B1C7-9079A36AE4B5}" type="presOf" srcId="{47B857C7-30BA-4528-B90D-1EC8979133CC}" destId="{CCE4AC22-587B-47E8-AE8B-08C620918751}" srcOrd="0" destOrd="0" presId="urn:microsoft.com/office/officeart/2005/8/layout/radial5"/>
    <dgm:cxn modelId="{6778983E-A9F7-4F8D-9583-7BFBB541508E}" srcId="{5F5A06C6-CB55-4EEA-9E31-14C0BE059FAF}" destId="{A58C29C5-1110-491F-BEA7-168B787FFB63}" srcOrd="1" destOrd="0" parTransId="{13FBEF8E-9703-46D1-A345-4EC851E11DEB}" sibTransId="{6BC877A5-914F-4870-93AB-16C933D3DB7A}"/>
    <dgm:cxn modelId="{E05DFC26-CA8F-4EF6-BC77-EDC2FC6AF826}" type="presOf" srcId="{6C44041D-BC83-477D-A072-38C14987B797}" destId="{020E6750-9ACA-4E16-AD6B-6E71E3F5353D}" srcOrd="1" destOrd="0" presId="urn:microsoft.com/office/officeart/2005/8/layout/radial5"/>
    <dgm:cxn modelId="{281EA262-0814-4884-9909-72FC619AF2D1}" srcId="{5F5A06C6-CB55-4EEA-9E31-14C0BE059FAF}" destId="{D0102CB3-8AC8-4F64-BCD6-8DD179086EB0}" srcOrd="0" destOrd="0" parTransId="{6C44041D-BC83-477D-A072-38C14987B797}" sibTransId="{48D381B9-02FD-47AE-9E32-A6C4BF604CF7}"/>
    <dgm:cxn modelId="{A9A86680-7092-47E4-A1A2-D4951108E973}" type="presOf" srcId="{5F5A06C6-CB55-4EEA-9E31-14C0BE059FAF}" destId="{1647C5DB-F851-4BF4-B184-031463268A6F}" srcOrd="0" destOrd="0" presId="urn:microsoft.com/office/officeart/2005/8/layout/radial5"/>
    <dgm:cxn modelId="{E56D7B3F-C2C5-4538-8EE9-05FE3BBF74CA}" type="presOf" srcId="{B2421774-5BA8-427A-BBAA-C1A763656312}" destId="{6F6E05D6-0E5B-4D3C-B30E-4C4FBA846F22}" srcOrd="0" destOrd="0" presId="urn:microsoft.com/office/officeart/2005/8/layout/radial5"/>
    <dgm:cxn modelId="{F2441230-4148-47CD-A4F4-D1AB0E78B512}" srcId="{5F5A06C6-CB55-4EEA-9E31-14C0BE059FAF}" destId="{47B857C7-30BA-4528-B90D-1EC8979133CC}" srcOrd="3" destOrd="0" parTransId="{ED99D922-F8B3-4646-BF43-264E31ADC59C}" sibTransId="{BB47DE86-81B2-4905-AB12-6429E30A41A9}"/>
    <dgm:cxn modelId="{FDA05F21-9D3F-4409-8C3A-2D2C6A47EB7D}" type="presOf" srcId="{ED99D922-F8B3-4646-BF43-264E31ADC59C}" destId="{B4375CA2-8295-4B20-8CAB-E2457388700D}" srcOrd="1" destOrd="0" presId="urn:microsoft.com/office/officeart/2005/8/layout/radial5"/>
    <dgm:cxn modelId="{A74E55EF-8DAE-40A8-80C0-4BDBA6EA5C7F}" type="presOf" srcId="{6C44041D-BC83-477D-A072-38C14987B797}" destId="{7934149E-A77D-424F-8FAB-C9D2E4295240}" srcOrd="0" destOrd="0" presId="urn:microsoft.com/office/officeart/2005/8/layout/radial5"/>
    <dgm:cxn modelId="{EC885268-BC1C-47B8-B024-73EDCA1F32CF}" type="presParOf" srcId="{AC8718AA-8277-41C4-A278-D63218E4A5D9}" destId="{1647C5DB-F851-4BF4-B184-031463268A6F}" srcOrd="0" destOrd="0" presId="urn:microsoft.com/office/officeart/2005/8/layout/radial5"/>
    <dgm:cxn modelId="{964C9964-0168-4922-9ECE-8E1D5FE2C9D7}" type="presParOf" srcId="{AC8718AA-8277-41C4-A278-D63218E4A5D9}" destId="{7934149E-A77D-424F-8FAB-C9D2E4295240}" srcOrd="1" destOrd="0" presId="urn:microsoft.com/office/officeart/2005/8/layout/radial5"/>
    <dgm:cxn modelId="{56B9BACE-8542-4DA7-B015-7A37BC58EB35}" type="presParOf" srcId="{7934149E-A77D-424F-8FAB-C9D2E4295240}" destId="{020E6750-9ACA-4E16-AD6B-6E71E3F5353D}" srcOrd="0" destOrd="0" presId="urn:microsoft.com/office/officeart/2005/8/layout/radial5"/>
    <dgm:cxn modelId="{06C2F80B-1A52-4159-ABFF-CA10789B8572}" type="presParOf" srcId="{AC8718AA-8277-41C4-A278-D63218E4A5D9}" destId="{4736F753-0C75-4DF4-8C0F-DE4C90618430}" srcOrd="2" destOrd="0" presId="urn:microsoft.com/office/officeart/2005/8/layout/radial5"/>
    <dgm:cxn modelId="{90BD9DEF-9FC7-4FAC-901F-F18B5E03EC4F}" type="presParOf" srcId="{AC8718AA-8277-41C4-A278-D63218E4A5D9}" destId="{7C2BFE26-F7AC-4E79-980A-2850A9995E90}" srcOrd="3" destOrd="0" presId="urn:microsoft.com/office/officeart/2005/8/layout/radial5"/>
    <dgm:cxn modelId="{C2514FF5-B0E7-4BD4-B51B-097255192129}" type="presParOf" srcId="{7C2BFE26-F7AC-4E79-980A-2850A9995E90}" destId="{ECE0F605-02F9-4291-8ED4-904272FA01B7}" srcOrd="0" destOrd="0" presId="urn:microsoft.com/office/officeart/2005/8/layout/radial5"/>
    <dgm:cxn modelId="{A726D918-3B03-4946-BCF5-D8B73E16B37A}" type="presParOf" srcId="{AC8718AA-8277-41C4-A278-D63218E4A5D9}" destId="{CB57ADA3-078F-4A29-BDB7-013C9AEBFECB}" srcOrd="4" destOrd="0" presId="urn:microsoft.com/office/officeart/2005/8/layout/radial5"/>
    <dgm:cxn modelId="{4F7B34C9-A505-44E9-B358-74314E20CF2C}" type="presParOf" srcId="{AC8718AA-8277-41C4-A278-D63218E4A5D9}" destId="{849337A0-40B5-4E1E-AEA8-10D378A7ABDB}" srcOrd="5" destOrd="0" presId="urn:microsoft.com/office/officeart/2005/8/layout/radial5"/>
    <dgm:cxn modelId="{D634C826-5706-4A4F-91EE-31494715CC8C}" type="presParOf" srcId="{849337A0-40B5-4E1E-AEA8-10D378A7ABDB}" destId="{9152C44A-C556-462D-BC9A-3044B6290F2D}" srcOrd="0" destOrd="0" presId="urn:microsoft.com/office/officeart/2005/8/layout/radial5"/>
    <dgm:cxn modelId="{969AB2DD-93D3-486C-A48A-AE3F46178104}" type="presParOf" srcId="{AC8718AA-8277-41C4-A278-D63218E4A5D9}" destId="{6F6E05D6-0E5B-4D3C-B30E-4C4FBA846F22}" srcOrd="6" destOrd="0" presId="urn:microsoft.com/office/officeart/2005/8/layout/radial5"/>
    <dgm:cxn modelId="{94DF379C-B444-4BB6-BED3-58335FB37DA8}" type="presParOf" srcId="{AC8718AA-8277-41C4-A278-D63218E4A5D9}" destId="{708C6FB5-586F-4C6C-811B-E9F507FB3BDC}" srcOrd="7" destOrd="0" presId="urn:microsoft.com/office/officeart/2005/8/layout/radial5"/>
    <dgm:cxn modelId="{38981E7F-F824-4489-83C2-44C561DF20E1}" type="presParOf" srcId="{708C6FB5-586F-4C6C-811B-E9F507FB3BDC}" destId="{B4375CA2-8295-4B20-8CAB-E2457388700D}" srcOrd="0" destOrd="0" presId="urn:microsoft.com/office/officeart/2005/8/layout/radial5"/>
    <dgm:cxn modelId="{2D630EC5-E9E1-47DF-B2A4-E2996932938A}" type="presParOf" srcId="{AC8718AA-8277-41C4-A278-D63218E4A5D9}" destId="{CCE4AC22-587B-47E8-AE8B-08C620918751}" srcOrd="8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DDF867-6C96-40DB-A222-CD3F5F8B391B}">
      <dsp:nvSpPr>
        <dsp:cNvPr id="0" name=""/>
        <dsp:cNvSpPr/>
      </dsp:nvSpPr>
      <dsp:spPr>
        <a:xfrm>
          <a:off x="2037262" y="1557625"/>
          <a:ext cx="3036824" cy="3027722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chemeClr val="bg1"/>
              </a:solidFill>
            </a:rPr>
            <a:t>What is our Current Operating Environment?</a:t>
          </a:r>
          <a:endParaRPr lang="en-GB" sz="2800" kern="1200" dirty="0">
            <a:solidFill>
              <a:schemeClr val="bg1"/>
            </a:solidFill>
          </a:endParaRPr>
        </a:p>
      </dsp:txBody>
      <dsp:txXfrm>
        <a:off x="2037262" y="1557625"/>
        <a:ext cx="3036824" cy="3027722"/>
      </dsp:txXfrm>
    </dsp:sp>
    <dsp:sp modelId="{19BD89BB-8B02-4B83-9669-314F32D3AC7F}">
      <dsp:nvSpPr>
        <dsp:cNvPr id="0" name=""/>
        <dsp:cNvSpPr/>
      </dsp:nvSpPr>
      <dsp:spPr>
        <a:xfrm>
          <a:off x="2667952" y="101743"/>
          <a:ext cx="1648870" cy="1648870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bg1"/>
              </a:solidFill>
            </a:rPr>
            <a:t>Firefighter Safety and Community Safety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2667952" y="101743"/>
        <a:ext cx="1648870" cy="1648870"/>
      </dsp:txXfrm>
    </dsp:sp>
    <dsp:sp modelId="{12C3A929-D7B0-4C02-A6A6-70965A0570E3}">
      <dsp:nvSpPr>
        <dsp:cNvPr id="0" name=""/>
        <dsp:cNvSpPr/>
      </dsp:nvSpPr>
      <dsp:spPr>
        <a:xfrm>
          <a:off x="4708261" y="1584114"/>
          <a:ext cx="1648870" cy="1648870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bg1"/>
              </a:solidFill>
            </a:rPr>
            <a:t>Protecting and improving  front line outcomes is a priority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4708261" y="1584114"/>
        <a:ext cx="1648870" cy="1648870"/>
      </dsp:txXfrm>
    </dsp:sp>
    <dsp:sp modelId="{997BCC3D-E7B1-447F-B283-52FE258861F1}">
      <dsp:nvSpPr>
        <dsp:cNvPr id="0" name=""/>
        <dsp:cNvSpPr/>
      </dsp:nvSpPr>
      <dsp:spPr>
        <a:xfrm>
          <a:off x="3928932" y="3982641"/>
          <a:ext cx="1648870" cy="1648870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bg1"/>
              </a:solidFill>
            </a:rPr>
            <a:t>Integrated Public Sector Service – working in Partnership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3928932" y="3982641"/>
        <a:ext cx="1648870" cy="1648870"/>
      </dsp:txXfrm>
    </dsp:sp>
    <dsp:sp modelId="{E9713A81-41E8-40ED-8C1D-DE3267F2275C}">
      <dsp:nvSpPr>
        <dsp:cNvPr id="0" name=""/>
        <dsp:cNvSpPr/>
      </dsp:nvSpPr>
      <dsp:spPr>
        <a:xfrm>
          <a:off x="1406972" y="3982641"/>
          <a:ext cx="1648870" cy="1648870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bg1"/>
              </a:solidFill>
            </a:rPr>
            <a:t>Helping partners to achieve their outcomes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1406972" y="3982641"/>
        <a:ext cx="1648870" cy="1648870"/>
      </dsp:txXfrm>
    </dsp:sp>
    <dsp:sp modelId="{1C34F157-C161-434F-83F6-5A9C4B404ADD}">
      <dsp:nvSpPr>
        <dsp:cNvPr id="0" name=""/>
        <dsp:cNvSpPr/>
      </dsp:nvSpPr>
      <dsp:spPr>
        <a:xfrm>
          <a:off x="627643" y="1584114"/>
          <a:ext cx="1648870" cy="1648870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Reduce costs to become more efficient whilst remaining safe and effective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627643" y="1584114"/>
        <a:ext cx="1648870" cy="16488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47C5DB-F851-4BF4-B184-031463268A6F}">
      <dsp:nvSpPr>
        <dsp:cNvPr id="0" name=""/>
        <dsp:cNvSpPr/>
      </dsp:nvSpPr>
      <dsp:spPr>
        <a:xfrm>
          <a:off x="4572506" y="2149894"/>
          <a:ext cx="1532858" cy="153285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Gloucestershire Fire &amp; Rescue Service</a:t>
          </a:r>
          <a:endParaRPr lang="en-GB" sz="1300" kern="1200" dirty="0"/>
        </a:p>
      </dsp:txBody>
      <dsp:txXfrm>
        <a:off x="4572506" y="2149894"/>
        <a:ext cx="1532858" cy="1532858"/>
      </dsp:txXfrm>
    </dsp:sp>
    <dsp:sp modelId="{7934149E-A77D-424F-8FAB-C9D2E4295240}">
      <dsp:nvSpPr>
        <dsp:cNvPr id="0" name=""/>
        <dsp:cNvSpPr/>
      </dsp:nvSpPr>
      <dsp:spPr>
        <a:xfrm rot="16200000">
          <a:off x="5176242" y="1591549"/>
          <a:ext cx="325386" cy="5211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6200000">
        <a:off x="5176242" y="1591549"/>
        <a:ext cx="325386" cy="521171"/>
      </dsp:txXfrm>
    </dsp:sp>
    <dsp:sp modelId="{4736F753-0C75-4DF4-8C0F-DE4C90618430}">
      <dsp:nvSpPr>
        <dsp:cNvPr id="0" name=""/>
        <dsp:cNvSpPr/>
      </dsp:nvSpPr>
      <dsp:spPr>
        <a:xfrm>
          <a:off x="4572506" y="3099"/>
          <a:ext cx="1532858" cy="15328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Telecare Responders</a:t>
          </a:r>
          <a:endParaRPr lang="en-GB" sz="1600" kern="1200" dirty="0"/>
        </a:p>
      </dsp:txBody>
      <dsp:txXfrm>
        <a:off x="4572506" y="3099"/>
        <a:ext cx="1532858" cy="1532858"/>
      </dsp:txXfrm>
    </dsp:sp>
    <dsp:sp modelId="{7C2BFE26-F7AC-4E79-980A-2850A9995E90}">
      <dsp:nvSpPr>
        <dsp:cNvPr id="0" name=""/>
        <dsp:cNvSpPr/>
      </dsp:nvSpPr>
      <dsp:spPr>
        <a:xfrm>
          <a:off x="6240431" y="2655738"/>
          <a:ext cx="325386" cy="5211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6240431" y="2655738"/>
        <a:ext cx="325386" cy="521171"/>
      </dsp:txXfrm>
    </dsp:sp>
    <dsp:sp modelId="{CB57ADA3-078F-4A29-BDB7-013C9AEBFECB}">
      <dsp:nvSpPr>
        <dsp:cNvPr id="0" name=""/>
        <dsp:cNvSpPr/>
      </dsp:nvSpPr>
      <dsp:spPr>
        <a:xfrm>
          <a:off x="6719301" y="2149894"/>
          <a:ext cx="1532858" cy="15328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Community Fire Safety  Group - Safeguarding</a:t>
          </a:r>
          <a:endParaRPr lang="en-GB" sz="1400" kern="1200" dirty="0"/>
        </a:p>
      </dsp:txBody>
      <dsp:txXfrm>
        <a:off x="6719301" y="2149894"/>
        <a:ext cx="1532858" cy="1532858"/>
      </dsp:txXfrm>
    </dsp:sp>
    <dsp:sp modelId="{849337A0-40B5-4E1E-AEA8-10D378A7ABDB}">
      <dsp:nvSpPr>
        <dsp:cNvPr id="0" name=""/>
        <dsp:cNvSpPr/>
      </dsp:nvSpPr>
      <dsp:spPr>
        <a:xfrm rot="5400000">
          <a:off x="5176242" y="3719926"/>
          <a:ext cx="325386" cy="5211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5400000">
        <a:off x="5176242" y="3719926"/>
        <a:ext cx="325386" cy="521171"/>
      </dsp:txXfrm>
    </dsp:sp>
    <dsp:sp modelId="{6F6E05D6-0E5B-4D3C-B30E-4C4FBA846F22}">
      <dsp:nvSpPr>
        <dsp:cNvPr id="0" name=""/>
        <dsp:cNvSpPr/>
      </dsp:nvSpPr>
      <dsp:spPr>
        <a:xfrm>
          <a:off x="4572506" y="4296689"/>
          <a:ext cx="1532858" cy="15328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Mental Health Awareness – Specific investment of staff on Dementia Awareness</a:t>
          </a:r>
          <a:endParaRPr lang="en-GB" sz="1200" kern="1200" dirty="0"/>
        </a:p>
      </dsp:txBody>
      <dsp:txXfrm>
        <a:off x="4572506" y="4296689"/>
        <a:ext cx="1532858" cy="1532858"/>
      </dsp:txXfrm>
    </dsp:sp>
    <dsp:sp modelId="{708C6FB5-586F-4C6C-811B-E9F507FB3BDC}">
      <dsp:nvSpPr>
        <dsp:cNvPr id="0" name=""/>
        <dsp:cNvSpPr/>
      </dsp:nvSpPr>
      <dsp:spPr>
        <a:xfrm rot="10800000">
          <a:off x="4112054" y="2655738"/>
          <a:ext cx="325386" cy="5211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4112054" y="2655738"/>
        <a:ext cx="325386" cy="521171"/>
      </dsp:txXfrm>
    </dsp:sp>
    <dsp:sp modelId="{CCE4AC22-587B-47E8-AE8B-08C620918751}">
      <dsp:nvSpPr>
        <dsp:cNvPr id="0" name=""/>
        <dsp:cNvSpPr/>
      </dsp:nvSpPr>
      <dsp:spPr>
        <a:xfrm>
          <a:off x="2425711" y="2149894"/>
          <a:ext cx="1532858" cy="15328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Medical Responders for SWAST</a:t>
          </a:r>
          <a:endParaRPr lang="en-GB" sz="1600" kern="1200" dirty="0"/>
        </a:p>
      </dsp:txBody>
      <dsp:txXfrm>
        <a:off x="2425711" y="2149894"/>
        <a:ext cx="1532858" cy="1532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AE18C-250F-4C44-A899-350AFB959499}" type="datetimeFigureOut">
              <a:rPr lang="en-GB" smtClean="0"/>
              <a:pPr/>
              <a:t>02/03/2016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7E373-ABAA-486D-B4E7-94E724F063D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7E373-ABAA-486D-B4E7-94E724F063D1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7E373-ABAA-486D-B4E7-94E724F063D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7E373-ABAA-486D-B4E7-94E724F063D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7E373-ABAA-486D-B4E7-94E724F063D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7E373-ABAA-486D-B4E7-94E724F063D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7E373-ABAA-486D-B4E7-94E724F063D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Slide</a:t>
            </a:r>
            <a:r>
              <a:rPr lang="en-US" baseline="0" dirty="0" smtClean="0"/>
              <a:t> one with text animation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FF322-E6CE-B449-B238-6E674E5919A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7E373-ABAA-486D-B4E7-94E724F063D1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7E373-ABAA-486D-B4E7-94E724F063D1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D84B-E8AC-4A33-9E43-BCBA3918132C}" type="datetimeFigureOut">
              <a:rPr lang="en-GB" smtClean="0"/>
              <a:pPr/>
              <a:t>02/03/2016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69A-1340-4A8A-995F-BF126F2F7DB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D84B-E8AC-4A33-9E43-BCBA3918132C}" type="datetimeFigureOut">
              <a:rPr lang="en-GB" smtClean="0"/>
              <a:pPr/>
              <a:t>02/03/2016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69A-1340-4A8A-995F-BF126F2F7DB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D84B-E8AC-4A33-9E43-BCBA3918132C}" type="datetimeFigureOut">
              <a:rPr lang="en-GB" smtClean="0"/>
              <a:pPr/>
              <a:t>02/03/2016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69A-1340-4A8A-995F-BF126F2F7DB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D84B-E8AC-4A33-9E43-BCBA3918132C}" type="datetimeFigureOut">
              <a:rPr lang="en-GB" smtClean="0"/>
              <a:pPr/>
              <a:t>02/03/2016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69A-1340-4A8A-995F-BF126F2F7DB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D84B-E8AC-4A33-9E43-BCBA3918132C}" type="datetimeFigureOut">
              <a:rPr lang="en-GB" smtClean="0"/>
              <a:pPr/>
              <a:t>02/03/2016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69A-1340-4A8A-995F-BF126F2F7DB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D84B-E8AC-4A33-9E43-BCBA3918132C}" type="datetimeFigureOut">
              <a:rPr lang="en-GB" smtClean="0"/>
              <a:pPr/>
              <a:t>02/03/2016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69A-1340-4A8A-995F-BF126F2F7DB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D84B-E8AC-4A33-9E43-BCBA3918132C}" type="datetimeFigureOut">
              <a:rPr lang="en-GB" smtClean="0"/>
              <a:pPr/>
              <a:t>02/03/2016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69A-1340-4A8A-995F-BF126F2F7DB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D84B-E8AC-4A33-9E43-BCBA3918132C}" type="datetimeFigureOut">
              <a:rPr lang="en-GB" smtClean="0"/>
              <a:pPr/>
              <a:t>02/03/2016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69A-1340-4A8A-995F-BF126F2F7DB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D84B-E8AC-4A33-9E43-BCBA3918132C}" type="datetimeFigureOut">
              <a:rPr lang="en-GB" smtClean="0"/>
              <a:pPr/>
              <a:t>02/03/2016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69A-1340-4A8A-995F-BF126F2F7DB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D84B-E8AC-4A33-9E43-BCBA3918132C}" type="datetimeFigureOut">
              <a:rPr lang="en-GB" smtClean="0"/>
              <a:pPr/>
              <a:t>02/03/2016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69A-1340-4A8A-995F-BF126F2F7DB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D84B-E8AC-4A33-9E43-BCBA3918132C}" type="datetimeFigureOut">
              <a:rPr lang="en-GB" smtClean="0"/>
              <a:pPr/>
              <a:t>02/03/2016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69A-1340-4A8A-995F-BF126F2F7DB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6D84B-E8AC-4A33-9E43-BCBA3918132C}" type="datetimeFigureOut">
              <a:rPr lang="en-GB" smtClean="0"/>
              <a:pPr/>
              <a:t>02/03/2016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69A-1340-4A8A-995F-BF126F2F7DB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illageagents.org.uk/" TargetMode="External"/><Relationship Id="rId13" Type="http://schemas.openxmlformats.org/officeDocument/2006/relationships/image" Target="../media/image16.png"/><Relationship Id="rId18" Type="http://schemas.openxmlformats.org/officeDocument/2006/relationships/hyperlink" Target="https://en.wikipedia.org/wiki/File:Gloucestershireconstabulary.png" TargetMode="External"/><Relationship Id="rId26" Type="http://schemas.openxmlformats.org/officeDocument/2006/relationships/hyperlink" Target="http://www.google.co.uk/url?sa=i&amp;rct=j&amp;q=&amp;esrc=s&amp;frm=1&amp;source=images&amp;cd=&amp;cad=rja&amp;uact=8&amp;ved=0CAcQjRxqFQoTCPO_26Tx1cgCFcfYGgodufQO0g&amp;url=http://www.gavca.org.uk/free-safeguarding-training-voluntary-community-groups/&amp;psig=AFQjCNEXpugDZw3j5Ogr-daH8SlzR0IBBg&amp;ust=1445596626320384" TargetMode="External"/><Relationship Id="rId39" Type="http://schemas.openxmlformats.org/officeDocument/2006/relationships/image" Target="../media/image31.jpeg"/><Relationship Id="rId3" Type="http://schemas.openxmlformats.org/officeDocument/2006/relationships/image" Target="../media/image10.png"/><Relationship Id="rId21" Type="http://schemas.openxmlformats.org/officeDocument/2006/relationships/image" Target="../media/image21.jpeg"/><Relationship Id="rId34" Type="http://schemas.openxmlformats.org/officeDocument/2006/relationships/hyperlink" Target="http://www.google.co.uk/url?sa=i&amp;rct=j&amp;q=&amp;esrc=s&amp;frm=1&amp;source=images&amp;cd=&amp;cad=rja&amp;uact=8&amp;ved=0CAcQjRxqFQoTCMrKpqrz1cgCFcE7GgodXMUM-A&amp;url=http://www.emaconsult.co.uk/recruitment/EMA_218/EMA_218/SevernValeHousingChiefExecutive.htm&amp;bvm=bv.105814755,d.d2s&amp;psig=AFQjCNHn-xJ9E8wSxg_hEeYdE0gfwEjJ3Q&amp;ust=1445597181847563" TargetMode="External"/><Relationship Id="rId7" Type="http://schemas.openxmlformats.org/officeDocument/2006/relationships/image" Target="../media/image12.jpeg"/><Relationship Id="rId12" Type="http://schemas.openxmlformats.org/officeDocument/2006/relationships/hyperlink" Target="http://www.ageuk.org.uk/" TargetMode="External"/><Relationship Id="rId17" Type="http://schemas.openxmlformats.org/officeDocument/2006/relationships/image" Target="../media/image18.png"/><Relationship Id="rId25" Type="http://schemas.openxmlformats.org/officeDocument/2006/relationships/image" Target="../media/image24.png"/><Relationship Id="rId33" Type="http://schemas.openxmlformats.org/officeDocument/2006/relationships/image" Target="../media/image28.jpeg"/><Relationship Id="rId38" Type="http://schemas.openxmlformats.org/officeDocument/2006/relationships/hyperlink" Target="http://www.google.co.uk/url?sa=i&amp;rct=j&amp;q=&amp;esrc=s&amp;frm=1&amp;source=images&amp;cd=&amp;cad=rja&amp;uact=8&amp;ved=0CAcQjRxqFQoTCKbjxqb01cgCFcMEGgodIkkCdg&amp;url=http://findaservice.healthwatchgloucestershire.co.uk/search?Filter.Freetext=Mental%20health&amp;ViewAll=true&amp;bvm=bv.105814755,d.d2s&amp;psig=AFQjCNE2jqY797SbbBYOx154wzoSALiBng&amp;ust=1445597439054688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://www.gloucestershire-pcc.gov.uk/" TargetMode="External"/><Relationship Id="rId20" Type="http://schemas.openxmlformats.org/officeDocument/2006/relationships/image" Target="../media/image20.jpeg"/><Relationship Id="rId29" Type="http://schemas.openxmlformats.org/officeDocument/2006/relationships/image" Target="../media/image26.gif"/><Relationship Id="rId41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frm=1&amp;source=images&amp;cd=&amp;cad=rja&amp;uact=8&amp;ved=0CAcQjRxqFQoTCJbu6Njz1cgCFcxdGgodZUIGjg&amp;url=http://www.yourewelcome.to/users/warm-and-well-advice-line&amp;bvm=bv.105814755,d.d2s&amp;psig=AFQjCNHEEfjvzyjyeJuQLLmAfmWHV8FGlg&amp;ust=1445597275150865" TargetMode="External"/><Relationship Id="rId11" Type="http://schemas.openxmlformats.org/officeDocument/2006/relationships/image" Target="../media/image15.jpeg"/><Relationship Id="rId24" Type="http://schemas.openxmlformats.org/officeDocument/2006/relationships/hyperlink" Target="http://www.google.co.uk/url?sa=i&amp;rct=j&amp;q=&amp;esrc=s&amp;frm=1&amp;source=images&amp;cd=&amp;cad=rja&amp;uact=8&amp;ved=0CAcQjRxqFQoTCN_J5o3x1cgCFYE7GgodPiYLsA&amp;url=http://www.gavca.org.uk/&amp;psig=AFQjCNEyRULKgs4CiDFc1XWLNBLDHZK_nw&amp;ust=1445596463494147" TargetMode="External"/><Relationship Id="rId32" Type="http://schemas.openxmlformats.org/officeDocument/2006/relationships/hyperlink" Target="http://www.google.co.uk/url?sa=i&amp;rct=j&amp;q=&amp;esrc=s&amp;frm=1&amp;source=images&amp;cd=&amp;cad=rja&amp;uact=8&amp;ved=0CAcQjRxqFQoTCJPc85bz1cgCFUfUGgod-kMMDg&amp;url=http://www.gloucestershire.gov.uk/telecare/home&amp;bvm=bv.105814755,d.d2s&amp;psig=AFQjCNE-JUCz60eUF4xzLRz-v2wTT6hgEA&amp;ust=1445597030275545" TargetMode="External"/><Relationship Id="rId37" Type="http://schemas.openxmlformats.org/officeDocument/2006/relationships/image" Target="../media/image30.png"/><Relationship Id="rId40" Type="http://schemas.openxmlformats.org/officeDocument/2006/relationships/hyperlink" Target="http://www.google.co.uk/url?sa=i&amp;rct=j&amp;q=&amp;esrc=s&amp;frm=1&amp;source=images&amp;cd=&amp;cad=rja&amp;uact=8&amp;ved=0CAcQjRxqFQoTCMvMqNX21cgCFQxJGgodGrkLsg&amp;url=http://www.bexley.gov.uk/?articleid=14890&amp;psig=AFQjCNG_ZfUrCIO3aJQHmD4dRg6bzAYycA&amp;ust=1445597654191360" TargetMode="External"/><Relationship Id="rId5" Type="http://schemas.openxmlformats.org/officeDocument/2006/relationships/image" Target="../media/image11.jpeg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28" Type="http://schemas.openxmlformats.org/officeDocument/2006/relationships/hyperlink" Target="http://www.google.co.uk/url?sa=i&amp;rct=j&amp;q=&amp;esrc=s&amp;frm=1&amp;source=images&amp;cd=&amp;cad=rja&amp;uact=8&amp;ved=0CAcQjRxqFQoTCIGm9cnx1cgCFceJGgod4hwNEQ&amp;url=http://carersgloucestershire.org.uk/about-us/mission-and-values/&amp;psig=AFQjCNEXpugDZw3j5Ogr-daH8SlzR0IBBg&amp;ust=1445596626320384" TargetMode="External"/><Relationship Id="rId36" Type="http://schemas.openxmlformats.org/officeDocument/2006/relationships/hyperlink" Target="http://www.google.co.uk/url?sa=i&amp;rct=j&amp;q=&amp;esrc=s&amp;frm=1&amp;source=images&amp;cd=&amp;cad=rja&amp;uact=8&amp;ved=0CAcQjRxqFQoTCITy8b3z1cgCFYVbGgodBxIBew&amp;url=http://yourgreenfuture.org.uk/exhibitor/severn-wye-energy-agency&amp;bvm=bv.105814755,d.d2s&amp;psig=AFQjCNEyZse0xw87K1MEy1oSZcHLz3MISA&amp;ust=1445597221075465" TargetMode="External"/><Relationship Id="rId10" Type="http://schemas.openxmlformats.org/officeDocument/2006/relationships/image" Target="../media/image14.jpeg"/><Relationship Id="rId19" Type="http://schemas.openxmlformats.org/officeDocument/2006/relationships/image" Target="../media/image19.png"/><Relationship Id="rId31" Type="http://schemas.openxmlformats.org/officeDocument/2006/relationships/image" Target="../media/image27.jpeg"/><Relationship Id="rId4" Type="http://schemas.openxmlformats.org/officeDocument/2006/relationships/hyperlink" Target="http://www.google.co.uk/url?sa=i&amp;rct=j&amp;q=&amp;esrc=s&amp;frm=1&amp;source=images&amp;cd=&amp;cad=rja&amp;uact=8&amp;ved=0CAcQjRxqFQoTCKKuuP3z1cgCFYa6Ggodth8Baw&amp;url=http://www.glosjobs.co.uk/advertisers/gloucestershire-care-services-nhs-trust/gj319778/&amp;bvm=bv.105814755,d.d2s&amp;psig=AFQjCNFJIvSJhJWg_AjmJubrA-HbXq6IEw&amp;ust=1445597346559311" TargetMode="External"/><Relationship Id="rId9" Type="http://schemas.openxmlformats.org/officeDocument/2006/relationships/image" Target="../media/image13.png"/><Relationship Id="rId14" Type="http://schemas.openxmlformats.org/officeDocument/2006/relationships/hyperlink" Target="http://www.swast.nhs.uk/" TargetMode="External"/><Relationship Id="rId22" Type="http://schemas.openxmlformats.org/officeDocument/2006/relationships/image" Target="../media/image22.png"/><Relationship Id="rId27" Type="http://schemas.openxmlformats.org/officeDocument/2006/relationships/image" Target="../media/image25.jpeg"/><Relationship Id="rId30" Type="http://schemas.openxmlformats.org/officeDocument/2006/relationships/hyperlink" Target="http://www.google.co.uk/url?sa=i&amp;rct=j&amp;q=&amp;esrc=s&amp;frm=1&amp;source=images&amp;cd=&amp;cad=rja&amp;uact=8&amp;ved=0CAcQjRxqFQoTCPHi6t_y1cgCFcUEGgodPK8ITA&amp;url=http://skillzone.glosfire.gov.uk/older-people/&amp;bvm=bv.105814755,d.d2s&amp;psig=AFQjCNE-JUCz60eUF4xzLRz-v2wTT6hgEA&amp;ust=1445597030275545" TargetMode="External"/><Relationship Id="rId35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3.jpeg"/><Relationship Id="rId18" Type="http://schemas.openxmlformats.org/officeDocument/2006/relationships/image" Target="../media/image35.png"/><Relationship Id="rId3" Type="http://schemas.openxmlformats.org/officeDocument/2006/relationships/hyperlink" Target="http://www.google.co.uk/url?sa=i&amp;rct=j&amp;q=&amp;esrc=s&amp;frm=1&amp;source=images&amp;cd=&amp;cad=rja&amp;uact=8&amp;ved=0CAcQjRxqFQoTCPO_26Tx1cgCFcfYGgodufQO0g&amp;url=http://www.gavca.org.uk/free-safeguarding-training-voluntary-community-groups/&amp;psig=AFQjCNEXpugDZw3j5Ogr-daH8SlzR0IBBg&amp;ust=1445596626320384" TargetMode="External"/><Relationship Id="rId7" Type="http://schemas.openxmlformats.org/officeDocument/2006/relationships/diagramData" Target="../diagrams/data2.xml"/><Relationship Id="rId12" Type="http://schemas.openxmlformats.org/officeDocument/2006/relationships/hyperlink" Target="http://www.google.co.uk/url?sa=i&amp;rct=j&amp;q=&amp;esrc=s&amp;frm=1&amp;source=images&amp;cd=&amp;cad=rja&amp;uact=8&amp;ved=0CAcQjRxqFQoTCL2iv5vy1cgCFca0GgodkPoDaQ&amp;url=http://www.viva-communications.co.uk/recentprojects/nhs-dementai-training/&amp;psig=AFQjCNEXpugDZw3j5Ogr-daH8SlzR0IBBg&amp;ust=1445596626320384" TargetMode="External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6" Type="http://schemas.openxmlformats.org/officeDocument/2006/relationships/hyperlink" Target="http://www.google.co.uk/url?sa=i&amp;rct=j&amp;q=&amp;esrc=s&amp;frm=1&amp;source=images&amp;cd=&amp;cad=rja&amp;uact=8&amp;ved=0CAcQjRxqFQoTCPHi6t_y1cgCFcUEGgodPK8ITA&amp;url=http://skillzone.glosfire.gov.uk/older-people/&amp;bvm=bv.105814755,d.d2s&amp;psig=AFQjCNE-JUCz60eUF4xzLRz-v2wTT6hgEA&amp;ust=144559703027554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microsoft.com/office/2007/relationships/diagramDrawing" Target="../diagrams/drawing2.xml"/><Relationship Id="rId5" Type="http://schemas.openxmlformats.org/officeDocument/2006/relationships/image" Target="../media/image1.jpeg"/><Relationship Id="rId15" Type="http://schemas.openxmlformats.org/officeDocument/2006/relationships/image" Target="../media/image34.jpe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36.png"/><Relationship Id="rId4" Type="http://schemas.openxmlformats.org/officeDocument/2006/relationships/image" Target="../media/image25.jpeg"/><Relationship Id="rId9" Type="http://schemas.openxmlformats.org/officeDocument/2006/relationships/diagramQuickStyle" Target="../diagrams/quickStyle2.xml"/><Relationship Id="rId14" Type="http://schemas.openxmlformats.org/officeDocument/2006/relationships/hyperlink" Target="http://www.google.co.uk/url?sa=i&amp;rct=j&amp;q=&amp;esrc=s&amp;frm=1&amp;source=images&amp;cd=&amp;cad=rja&amp;uact=8&amp;ved=0CAcQjRxqFQoTCJfV2MXy1cgCFUtsGgodBIcEPg&amp;url=http://www.associationofairambulances.co.uk/member/south-western-ambulance-service-nhs-foundation-trust/&amp;bvm=bv.105814755,d.d2s&amp;psig=AFQjCNGk5w51DgQy_EQvXnXWKzgWq0y-FA&amp;ust=144559697701812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3.png"/><Relationship Id="rId7" Type="http://schemas.openxmlformats.org/officeDocument/2006/relationships/hyperlink" Target="http://www.google.co.uk/url?sa=i&amp;rct=j&amp;q=&amp;esrc=s&amp;frm=1&amp;source=images&amp;cd=&amp;cad=rja&amp;uact=8&amp;ved=0CAcQjRxqFQoTCL2d2Zn31cgCFUM7GgodilIAmw&amp;url=http://www.soaringww.com/2015/07/28/five-quick-tips-for-your-twitter-account/&amp;psig=AFQjCNHnZsSVNlz1VTvTKFB-qkLiI2GlXQ&amp;ust=144559821237305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losfire.gov.u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Beyond Preventing Fire: meeting the changing needs of communities, promoting Health and Wellbeing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Stewart Edgar QFSM, </a:t>
            </a:r>
          </a:p>
          <a:p>
            <a:r>
              <a:rPr lang="en-GB" dirty="0" smtClean="0"/>
              <a:t>Chief Fire Officer, Gloucestershire Fire and Rescue Service</a:t>
            </a:r>
          </a:p>
          <a:p>
            <a:r>
              <a:rPr lang="en-GB" dirty="0" smtClean="0"/>
              <a:t>And Director, Gloucestershire County Council</a:t>
            </a:r>
            <a:endParaRPr lang="en-GB" dirty="0"/>
          </a:p>
        </p:txBody>
      </p:sp>
      <p:pic>
        <p:nvPicPr>
          <p:cNvPr id="5" name="Picture 4" descr="powerpoint header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"/>
            <a:ext cx="9180000" cy="1196747"/>
          </a:xfrm>
          <a:prstGeom prst="rect">
            <a:avLst/>
          </a:prstGeom>
        </p:spPr>
      </p:pic>
      <p:pic>
        <p:nvPicPr>
          <p:cNvPr id="6" name="Picture 5" descr="GFRS_Brand_bleft_REVOUTLINES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5820" y="152400"/>
            <a:ext cx="2913380" cy="724408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04664"/>
            <a:ext cx="2880320" cy="138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r>
              <a:rPr lang="en-GB" dirty="0" err="1" smtClean="0"/>
              <a:t>Mee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0" y="651550"/>
            <a:ext cx="9144000" cy="5370905"/>
          </a:xfrm>
          <a:prstGeom prst="rect">
            <a:avLst/>
          </a:prstGeom>
          <a:solidFill>
            <a:srgbClr val="A9C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2868611" y="3068960"/>
            <a:ext cx="1517143" cy="2901054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937189" y="3273688"/>
            <a:ext cx="1388726" cy="989265"/>
          </a:xfrm>
          <a:prstGeom prst="rect">
            <a:avLst/>
          </a:prstGeom>
          <a:noFill/>
        </p:spPr>
        <p:txBody>
          <a:bodyPr wrap="square" lIns="65298" tIns="32649" rIns="65298" bIns="32649">
            <a:spAutoFit/>
          </a:bodyPr>
          <a:lstStyle/>
          <a:p>
            <a:pPr algn="ctr"/>
            <a:r>
              <a:rPr lang="en-GB" baseline="30000" dirty="0">
                <a:solidFill>
                  <a:schemeClr val="bg1"/>
                </a:solidFill>
              </a:rPr>
              <a:t>Respond promptly and effectively to deal with fires and other emergencies when they occur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1196828" y="1162657"/>
            <a:ext cx="6737891" cy="1080120"/>
          </a:xfrm>
          <a:prstGeom prst="triangl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6417576" y="3068960"/>
            <a:ext cx="1517143" cy="290105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241169" y="2708920"/>
            <a:ext cx="1454349" cy="476304"/>
          </a:xfrm>
          <a:prstGeom prst="rect">
            <a:avLst/>
          </a:prstGeom>
          <a:ln>
            <a:noFill/>
          </a:ln>
        </p:spPr>
        <p:txBody>
          <a:bodyPr wrap="none" lIns="65298" tIns="32649" rIns="65298" bIns="32649">
            <a:spAutoFit/>
          </a:bodyPr>
          <a:lstStyle/>
          <a:p>
            <a:pPr algn="ctr">
              <a:lnSpc>
                <a:spcPts val="1571"/>
              </a:lnSpc>
            </a:pPr>
            <a:r>
              <a:rPr lang="en-GB" sz="2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</a:t>
            </a:r>
            <a:br>
              <a:rPr lang="en-GB" sz="2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GB" sz="2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95882" y="2736672"/>
            <a:ext cx="1436716" cy="476304"/>
          </a:xfrm>
          <a:prstGeom prst="rect">
            <a:avLst/>
          </a:prstGeom>
        </p:spPr>
        <p:txBody>
          <a:bodyPr wrap="none" lIns="65298" tIns="32649" rIns="65298" bIns="32649">
            <a:spAutoFit/>
          </a:bodyPr>
          <a:lstStyle/>
          <a:p>
            <a:pPr algn="ctr">
              <a:lnSpc>
                <a:spcPts val="1571"/>
              </a:lnSpc>
            </a:pPr>
            <a:r>
              <a:rPr lang="en-GB" sz="2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</a:t>
            </a:r>
            <a:r>
              <a:rPr lang="en-GB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GB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17535" y="2803754"/>
            <a:ext cx="861254" cy="332683"/>
          </a:xfrm>
          <a:prstGeom prst="rect">
            <a:avLst/>
          </a:prstGeom>
        </p:spPr>
        <p:txBody>
          <a:bodyPr wrap="none" lIns="65298" tIns="32649" rIns="65298" bIns="32649">
            <a:spAutoFit/>
          </a:bodyPr>
          <a:lstStyle/>
          <a:p>
            <a:r>
              <a:rPr lang="en-GB" sz="2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22394" y="2803754"/>
            <a:ext cx="1489631" cy="332683"/>
          </a:xfrm>
          <a:prstGeom prst="rect">
            <a:avLst/>
          </a:prstGeom>
        </p:spPr>
        <p:txBody>
          <a:bodyPr wrap="none" lIns="65298" tIns="32649" rIns="65298" bIns="32649">
            <a:spAutoFit/>
          </a:bodyPr>
          <a:lstStyle/>
          <a:p>
            <a:r>
              <a:rPr lang="en-GB" sz="2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08816" y="3068960"/>
            <a:ext cx="1517143" cy="29010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260251" y="3273688"/>
            <a:ext cx="1360183" cy="1543263"/>
          </a:xfrm>
          <a:prstGeom prst="rect">
            <a:avLst/>
          </a:prstGeom>
          <a:noFill/>
        </p:spPr>
        <p:txBody>
          <a:bodyPr wrap="square" lIns="65298" tIns="32649" rIns="65298" bIns="32649">
            <a:spAutoFit/>
          </a:bodyPr>
          <a:lstStyle/>
          <a:p>
            <a:pPr algn="ctr"/>
            <a:r>
              <a:rPr lang="en-GB" baseline="30000" dirty="0">
                <a:solidFill>
                  <a:schemeClr val="bg1"/>
                </a:solidFill>
              </a:rPr>
              <a:t>Work with our local </a:t>
            </a:r>
            <a:r>
              <a:rPr lang="en-GB" baseline="30000" dirty="0" smtClean="0">
                <a:solidFill>
                  <a:schemeClr val="bg1"/>
                </a:solidFill>
              </a:rPr>
              <a:t>communities </a:t>
            </a:r>
            <a:r>
              <a:rPr lang="en-GB" baseline="30000" dirty="0">
                <a:solidFill>
                  <a:schemeClr val="bg1"/>
                </a:solidFill>
              </a:rPr>
              <a:t>to reduce risks to life, property and the environment from fire and other emergencies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26161" y="3068960"/>
            <a:ext cx="1748571" cy="2901054"/>
          </a:xfrm>
          <a:prstGeom prst="roundRect">
            <a:avLst/>
          </a:prstGeom>
          <a:solidFill>
            <a:srgbClr val="C35D09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605387" y="3247449"/>
            <a:ext cx="1645897" cy="2281927"/>
          </a:xfrm>
          <a:prstGeom prst="rect">
            <a:avLst/>
          </a:prstGeom>
          <a:noFill/>
        </p:spPr>
        <p:txBody>
          <a:bodyPr wrap="square" lIns="65298" tIns="32649" rIns="65298" bIns="32649">
            <a:spAutoFit/>
          </a:bodyPr>
          <a:lstStyle/>
          <a:p>
            <a:pPr algn="ctr"/>
            <a:r>
              <a:rPr lang="en-GB" baseline="30000" dirty="0">
                <a:solidFill>
                  <a:schemeClr val="bg1"/>
                </a:solidFill>
              </a:rPr>
              <a:t>Ensure our </a:t>
            </a:r>
            <a:r>
              <a:rPr lang="en-GB" baseline="30000" dirty="0" smtClean="0">
                <a:solidFill>
                  <a:schemeClr val="bg1"/>
                </a:solidFill>
              </a:rPr>
              <a:t>services</a:t>
            </a:r>
            <a:br>
              <a:rPr lang="en-GB" baseline="30000" dirty="0" smtClean="0">
                <a:solidFill>
                  <a:schemeClr val="bg1"/>
                </a:solidFill>
              </a:rPr>
            </a:br>
            <a:r>
              <a:rPr lang="en-GB" baseline="30000" dirty="0" smtClean="0">
                <a:solidFill>
                  <a:schemeClr val="bg1"/>
                </a:solidFill>
              </a:rPr>
              <a:t>are </a:t>
            </a:r>
            <a:r>
              <a:rPr lang="en-GB" baseline="30000" dirty="0">
                <a:solidFill>
                  <a:schemeClr val="bg1"/>
                </a:solidFill>
              </a:rPr>
              <a:t>delivered by a </a:t>
            </a:r>
            <a:r>
              <a:rPr lang="en-GB" baseline="30000" dirty="0" smtClean="0">
                <a:solidFill>
                  <a:schemeClr val="bg1"/>
                </a:solidFill>
              </a:rPr>
              <a:t>professional</a:t>
            </a:r>
            <a:r>
              <a:rPr lang="en-GB" baseline="30000" dirty="0">
                <a:solidFill>
                  <a:schemeClr val="bg1"/>
                </a:solidFill>
              </a:rPr>
              <a:t>, well equipped, highly </a:t>
            </a:r>
            <a:r>
              <a:rPr lang="en-GB" baseline="30000" dirty="0" smtClean="0">
                <a:solidFill>
                  <a:schemeClr val="bg1"/>
                </a:solidFill>
              </a:rPr>
              <a:t>skilled</a:t>
            </a:r>
            <a:r>
              <a:rPr lang="en-GB" baseline="30000" dirty="0">
                <a:solidFill>
                  <a:schemeClr val="bg1"/>
                </a:solidFill>
              </a:rPr>
              <a:t>, </a:t>
            </a:r>
            <a:r>
              <a:rPr lang="en-GB" baseline="30000" dirty="0" smtClean="0">
                <a:solidFill>
                  <a:schemeClr val="bg1"/>
                </a:solidFill>
              </a:rPr>
              <a:t>motivated and </a:t>
            </a:r>
            <a:r>
              <a:rPr lang="en-GB" baseline="30000" dirty="0">
                <a:solidFill>
                  <a:schemeClr val="bg1"/>
                </a:solidFill>
              </a:rPr>
              <a:t>well developed </a:t>
            </a:r>
            <a:r>
              <a:rPr lang="en-GB" baseline="30000" dirty="0" smtClean="0">
                <a:solidFill>
                  <a:schemeClr val="bg1"/>
                </a:solidFill>
              </a:rPr>
              <a:t> workforce </a:t>
            </a:r>
            <a:r>
              <a:rPr lang="en-GB" baseline="30000" dirty="0">
                <a:solidFill>
                  <a:schemeClr val="bg1"/>
                </a:solidFill>
              </a:rPr>
              <a:t>which </a:t>
            </a:r>
            <a:r>
              <a:rPr lang="en-GB" baseline="30000" dirty="0" smtClean="0">
                <a:solidFill>
                  <a:schemeClr val="bg1"/>
                </a:solidFill>
              </a:rPr>
              <a:t>is able </a:t>
            </a:r>
            <a:r>
              <a:rPr lang="en-GB" baseline="30000" dirty="0">
                <a:solidFill>
                  <a:schemeClr val="bg1"/>
                </a:solidFill>
              </a:rPr>
              <a:t>to work </a:t>
            </a:r>
            <a:r>
              <a:rPr lang="en-GB" baseline="30000" dirty="0" smtClean="0">
                <a:solidFill>
                  <a:schemeClr val="bg1"/>
                </a:solidFill>
              </a:rPr>
              <a:t>safely and whose composition </a:t>
            </a:r>
            <a:r>
              <a:rPr lang="en-GB" baseline="30000" dirty="0">
                <a:solidFill>
                  <a:schemeClr val="bg1"/>
                </a:solidFill>
              </a:rPr>
              <a:t>reflects </a:t>
            </a:r>
            <a:r>
              <a:rPr lang="en-GB" baseline="30000" dirty="0" smtClean="0">
                <a:solidFill>
                  <a:schemeClr val="bg1"/>
                </a:solidFill>
              </a:rPr>
              <a:t/>
            </a:r>
            <a:br>
              <a:rPr lang="en-GB" baseline="30000" dirty="0" smtClean="0">
                <a:solidFill>
                  <a:schemeClr val="bg1"/>
                </a:solidFill>
              </a:rPr>
            </a:br>
            <a:r>
              <a:rPr lang="en-GB" baseline="30000" dirty="0" smtClean="0">
                <a:solidFill>
                  <a:schemeClr val="bg1"/>
                </a:solidFill>
              </a:rPr>
              <a:t>our </a:t>
            </a:r>
            <a:r>
              <a:rPr lang="en-GB" baseline="30000" dirty="0">
                <a:solidFill>
                  <a:schemeClr val="bg1"/>
                </a:solidFill>
              </a:rPr>
              <a:t>diverse community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20444" y="3247449"/>
            <a:ext cx="1205880" cy="1358597"/>
          </a:xfrm>
          <a:prstGeom prst="rect">
            <a:avLst/>
          </a:prstGeom>
          <a:noFill/>
        </p:spPr>
        <p:txBody>
          <a:bodyPr wrap="square" lIns="65298" tIns="32649" rIns="65298" bIns="32649">
            <a:spAutoFit/>
          </a:bodyPr>
          <a:lstStyle/>
          <a:p>
            <a:pPr algn="ctr"/>
            <a:r>
              <a:rPr lang="en-GB" baseline="30000" dirty="0">
                <a:solidFill>
                  <a:schemeClr val="bg1"/>
                </a:solidFill>
              </a:rPr>
              <a:t>Monitor our performance to ensure we continually improve and deliver value for money</a:t>
            </a:r>
          </a:p>
        </p:txBody>
      </p:sp>
      <p:sp>
        <p:nvSpPr>
          <p:cNvPr id="49" name="Rounded Rectangular Callout 48"/>
          <p:cNvSpPr/>
          <p:nvPr/>
        </p:nvSpPr>
        <p:spPr>
          <a:xfrm>
            <a:off x="-4120394" y="0"/>
            <a:ext cx="1594463" cy="1272842"/>
          </a:xfrm>
          <a:prstGeom prst="wedgeRoundRectCallout">
            <a:avLst>
              <a:gd name="adj1" fmla="val -58208"/>
              <a:gd name="adj2" fmla="val -8900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1434509" y="900040"/>
            <a:ext cx="6274983" cy="363461"/>
          </a:xfrm>
          <a:prstGeom prst="rect">
            <a:avLst/>
          </a:prstGeom>
        </p:spPr>
        <p:txBody>
          <a:bodyPr wrap="square" lIns="65298" tIns="32649" rIns="65298" bIns="32649" anchor="ctr" anchorCtr="1">
            <a:spAutoFit/>
          </a:bodyPr>
          <a:lstStyle/>
          <a:p>
            <a:r>
              <a:rPr lang="en-GB" sz="2900" b="1" i="1" baseline="30000" dirty="0" smtClean="0">
                <a:latin typeface="Arial" pitchFamily="34" charset="0"/>
                <a:cs typeface="Arial" pitchFamily="34" charset="0"/>
              </a:rPr>
              <a:t>“Working Together for a Safer Gloucestershire”</a:t>
            </a:r>
            <a:endParaRPr lang="en-GB" sz="5100" b="1" i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03371" y="1513309"/>
            <a:ext cx="4572000" cy="763563"/>
          </a:xfrm>
          <a:prstGeom prst="rect">
            <a:avLst/>
          </a:prstGeom>
        </p:spPr>
        <p:txBody>
          <a:bodyPr lIns="65298" tIns="32649" rIns="65298" bIns="32649">
            <a:spAutoFit/>
          </a:bodyPr>
          <a:lstStyle/>
          <a:p>
            <a:pPr algn="ctr"/>
            <a:r>
              <a:rPr lang="en-GB" sz="1600" b="1" baseline="30000" dirty="0" smtClean="0">
                <a:solidFill>
                  <a:schemeClr val="bg1"/>
                </a:solidFill>
              </a:rPr>
              <a:t>“Working together</a:t>
            </a:r>
            <a:endParaRPr lang="en-GB" sz="1600" b="1" baseline="30000" dirty="0">
              <a:solidFill>
                <a:schemeClr val="bg1"/>
              </a:solidFill>
            </a:endParaRPr>
          </a:p>
          <a:p>
            <a:pPr algn="ctr"/>
            <a:r>
              <a:rPr lang="en-GB" sz="1600" b="1" baseline="30000" dirty="0" smtClean="0">
                <a:solidFill>
                  <a:schemeClr val="bg1"/>
                </a:solidFill>
              </a:rPr>
              <a:t>we will provide the highest standard</a:t>
            </a:r>
            <a:endParaRPr lang="en-GB" sz="1600" b="1" baseline="30000" dirty="0">
              <a:solidFill>
                <a:schemeClr val="bg1"/>
              </a:solidFill>
            </a:endParaRPr>
          </a:p>
          <a:p>
            <a:pPr algn="ctr"/>
            <a:r>
              <a:rPr lang="en-GB" sz="1600" b="1" baseline="30000" dirty="0" smtClean="0">
                <a:solidFill>
                  <a:schemeClr val="bg1"/>
                </a:solidFill>
              </a:rPr>
              <a:t>of community safety and emergency response services</a:t>
            </a:r>
            <a:endParaRPr lang="en-GB" sz="1600" b="1" baseline="30000" dirty="0">
              <a:solidFill>
                <a:schemeClr val="bg1"/>
              </a:solidFill>
            </a:endParaRPr>
          </a:p>
          <a:p>
            <a:pPr algn="ctr"/>
            <a:r>
              <a:rPr lang="en-GB" sz="1600" b="1" baseline="30000" dirty="0" smtClean="0">
                <a:solidFill>
                  <a:schemeClr val="bg1"/>
                </a:solidFill>
              </a:rPr>
              <a:t>to the communities of Gloucestershire</a:t>
            </a:r>
            <a:r>
              <a:rPr lang="en-GB" b="1" baseline="30000" dirty="0" smtClean="0">
                <a:solidFill>
                  <a:schemeClr val="bg1"/>
                </a:solidFill>
              </a:rPr>
              <a:t>”</a:t>
            </a:r>
            <a:endParaRPr lang="en-GB" b="1" baseline="30000" dirty="0">
              <a:solidFill>
                <a:schemeClr val="bg1"/>
              </a:solidFill>
            </a:endParaRPr>
          </a:p>
        </p:txBody>
      </p:sp>
      <p:pic>
        <p:nvPicPr>
          <p:cNvPr id="70" name="Picture 69" descr="GCC logo rev B&amp;W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86" y="6155017"/>
            <a:ext cx="2773883" cy="510914"/>
          </a:xfrm>
          <a:prstGeom prst="rect">
            <a:avLst/>
          </a:prstGeom>
        </p:spPr>
      </p:pic>
      <p:pic>
        <p:nvPicPr>
          <p:cNvPr id="71" name="Picture 70" descr="GFRS_Brand_left_REVOUTLINES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5069" y="6206452"/>
            <a:ext cx="2461904" cy="614227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3241424" y="2342245"/>
            <a:ext cx="771514" cy="308606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3263889" y="2472500"/>
            <a:ext cx="726586" cy="271120"/>
          </a:xfrm>
          <a:prstGeom prst="rect">
            <a:avLst/>
          </a:prstGeom>
          <a:ln>
            <a:noFill/>
          </a:ln>
        </p:spPr>
        <p:txBody>
          <a:bodyPr wrap="none" lIns="65298" tIns="32649" rIns="65298" bIns="32649">
            <a:spAutoFit/>
          </a:bodyPr>
          <a:lstStyle/>
          <a:p>
            <a:pPr algn="ctr">
              <a:lnSpc>
                <a:spcPts val="1571"/>
              </a:lnSpc>
            </a:pPr>
            <a:r>
              <a:rPr lang="en-GB" sz="2600" b="1" baseline="30000" dirty="0" smtClean="0">
                <a:solidFill>
                  <a:schemeClr val="bg1"/>
                </a:solidFill>
              </a:rPr>
              <a:t>AIM 2</a:t>
            </a:r>
            <a:endParaRPr lang="en-GB" sz="2600" b="1" baseline="30000" dirty="0">
              <a:solidFill>
                <a:schemeClr val="bg1"/>
              </a:solidFill>
            </a:endParaRPr>
          </a:p>
        </p:txBody>
      </p:sp>
      <p:grpSp>
        <p:nvGrpSpPr>
          <p:cNvPr id="2" name="Group 50"/>
          <p:cNvGrpSpPr/>
          <p:nvPr/>
        </p:nvGrpSpPr>
        <p:grpSpPr>
          <a:xfrm>
            <a:off x="1577698" y="2342245"/>
            <a:ext cx="779381" cy="427773"/>
            <a:chOff x="2146821" y="3504456"/>
            <a:chExt cx="1091134" cy="598883"/>
          </a:xfrm>
        </p:grpSpPr>
        <p:sp>
          <p:nvSpPr>
            <p:cNvPr id="52" name="Rounded Rectangle 51"/>
            <p:cNvSpPr/>
            <p:nvPr/>
          </p:nvSpPr>
          <p:spPr>
            <a:xfrm>
              <a:off x="2152328" y="3504456"/>
              <a:ext cx="1080120" cy="43204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146821" y="3686815"/>
              <a:ext cx="1091134" cy="41652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ts val="1571"/>
                </a:lnSpc>
              </a:pPr>
              <a:r>
                <a:rPr lang="en-GB" sz="2600" b="1" baseline="30000" dirty="0" smtClean="0">
                  <a:solidFill>
                    <a:schemeClr val="bg1"/>
                  </a:solidFill>
                </a:rPr>
                <a:t>AIM 1</a:t>
              </a:r>
              <a:endParaRPr lang="en-GB" sz="2600" b="1" baseline="3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53"/>
          <p:cNvGrpSpPr/>
          <p:nvPr/>
        </p:nvGrpSpPr>
        <p:grpSpPr>
          <a:xfrm>
            <a:off x="5010755" y="2342245"/>
            <a:ext cx="779381" cy="427773"/>
            <a:chOff x="2146821" y="3504456"/>
            <a:chExt cx="1091134" cy="598883"/>
          </a:xfrm>
        </p:grpSpPr>
        <p:sp>
          <p:nvSpPr>
            <p:cNvPr id="55" name="Rounded Rectangle 54"/>
            <p:cNvSpPr/>
            <p:nvPr/>
          </p:nvSpPr>
          <p:spPr>
            <a:xfrm>
              <a:off x="2152328" y="3504456"/>
              <a:ext cx="1080120" cy="432048"/>
            </a:xfrm>
            <a:prstGeom prst="roundRect">
              <a:avLst/>
            </a:prstGeom>
            <a:solidFill>
              <a:srgbClr val="C35D09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146821" y="3686815"/>
              <a:ext cx="1091134" cy="41652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ts val="1571"/>
                </a:lnSpc>
              </a:pPr>
              <a:r>
                <a:rPr lang="en-GB" sz="2600" b="1" baseline="30000" dirty="0" smtClean="0">
                  <a:solidFill>
                    <a:schemeClr val="bg1"/>
                  </a:solidFill>
                </a:rPr>
                <a:t>AIM 3</a:t>
              </a:r>
              <a:endParaRPr lang="en-GB" sz="2600" b="1" baseline="3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56"/>
          <p:cNvGrpSpPr/>
          <p:nvPr/>
        </p:nvGrpSpPr>
        <p:grpSpPr>
          <a:xfrm>
            <a:off x="6786456" y="2342245"/>
            <a:ext cx="779381" cy="427773"/>
            <a:chOff x="2146821" y="3504456"/>
            <a:chExt cx="1091134" cy="598883"/>
          </a:xfrm>
        </p:grpSpPr>
        <p:sp>
          <p:nvSpPr>
            <p:cNvPr id="61" name="Rounded Rectangle 60"/>
            <p:cNvSpPr/>
            <p:nvPr/>
          </p:nvSpPr>
          <p:spPr>
            <a:xfrm>
              <a:off x="2152328" y="3504456"/>
              <a:ext cx="1080120" cy="43204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146821" y="3686815"/>
              <a:ext cx="1091134" cy="41652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ts val="1571"/>
                </a:lnSpc>
              </a:pPr>
              <a:r>
                <a:rPr lang="en-GB" sz="2600" b="1" baseline="30000" dirty="0" smtClean="0">
                  <a:solidFill>
                    <a:schemeClr val="bg1"/>
                  </a:solidFill>
                </a:rPr>
                <a:t>AIM 4</a:t>
              </a:r>
              <a:endParaRPr lang="en-GB" sz="2600" b="1" baseline="30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5" name="Picture 84" descr="smokealar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39691" y="5072321"/>
            <a:ext cx="855394" cy="862832"/>
          </a:xfrm>
          <a:prstGeom prst="rect">
            <a:avLst/>
          </a:prstGeom>
        </p:spPr>
      </p:pic>
      <p:pic>
        <p:nvPicPr>
          <p:cNvPr id="87" name="Picture 86" descr="performanc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52179" y="5148295"/>
            <a:ext cx="847939" cy="786859"/>
          </a:xfrm>
          <a:prstGeom prst="rect">
            <a:avLst/>
          </a:prstGeom>
        </p:spPr>
      </p:pic>
      <p:pic>
        <p:nvPicPr>
          <p:cNvPr id="90" name="Picture 89" descr="fireap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99484" y="5072321"/>
            <a:ext cx="855394" cy="862832"/>
          </a:xfrm>
          <a:prstGeom prst="rect">
            <a:avLst/>
          </a:prstGeom>
        </p:spPr>
      </p:pic>
      <p:pic>
        <p:nvPicPr>
          <p:cNvPr id="94" name="Picture 93" descr="peoplebox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76146" y="5079175"/>
            <a:ext cx="848601" cy="85597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403649" y="137207"/>
            <a:ext cx="6264695" cy="419887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en-GB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the Challenge – Together we Can </a:t>
            </a:r>
            <a:endParaRPr lang="en-GB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71600" y="1124744"/>
          <a:ext cx="6984776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powerpoint header RG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"/>
            <a:ext cx="9180000" cy="1196747"/>
          </a:xfrm>
          <a:prstGeom prst="rect">
            <a:avLst/>
          </a:prstGeom>
        </p:spPr>
      </p:pic>
      <p:pic>
        <p:nvPicPr>
          <p:cNvPr id="5" name="Picture 4" descr="GFRS_Brand_bleft_REVOUTLINES.eps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25820" y="152400"/>
            <a:ext cx="2913380" cy="7244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733256"/>
            <a:ext cx="2376264" cy="73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4" name="Picture 32" descr="http://www.glosjobs.co.uk/uploads/advertiser-logos/2071-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836712"/>
            <a:ext cx="1905000" cy="952500"/>
          </a:xfrm>
          <a:prstGeom prst="rect">
            <a:avLst/>
          </a:prstGeom>
          <a:noFill/>
        </p:spPr>
      </p:pic>
      <p:pic>
        <p:nvPicPr>
          <p:cNvPr id="8222" name="Picture 30" descr="http://www.yourewelcome.to/sites/default/files/styles/group_banner/public/WARM%26WELL%20banner_crop_4.jpg?itok=q4b9zb_U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1936" y="6021288"/>
            <a:ext cx="2062064" cy="61500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Together for a Safer Gloucestershire</a:t>
            </a:r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Village Agents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268760"/>
            <a:ext cx="1914972" cy="1131574"/>
          </a:xfrm>
          <a:prstGeom prst="rect">
            <a:avLst/>
          </a:prstGeom>
          <a:noFill/>
        </p:spPr>
      </p:pic>
      <p:pic>
        <p:nvPicPr>
          <p:cNvPr id="15371" name="Picture 11" descr="https://pbs.twimg.com/profile_images/438366199500386304/JeEXbti5_bigger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960" y="5013176"/>
            <a:ext cx="936104" cy="936104"/>
          </a:xfrm>
          <a:prstGeom prst="rect">
            <a:avLst/>
          </a:prstGeom>
          <a:noFill/>
        </p:spPr>
      </p:pic>
      <p:pic>
        <p:nvPicPr>
          <p:cNvPr id="15379" name="Picture 19" descr="PublicHealthEnglan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80112" y="1556792"/>
            <a:ext cx="1219374" cy="1219374"/>
          </a:xfrm>
          <a:prstGeom prst="rect">
            <a:avLst/>
          </a:prstGeom>
          <a:noFill/>
        </p:spPr>
      </p:pic>
      <p:pic>
        <p:nvPicPr>
          <p:cNvPr id="15383" name="Picture 23" descr="Age UK logo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0232" y="4581128"/>
            <a:ext cx="1800225" cy="971551"/>
          </a:xfrm>
          <a:prstGeom prst="rect">
            <a:avLst/>
          </a:prstGeom>
          <a:noFill/>
        </p:spPr>
      </p:pic>
      <p:pic>
        <p:nvPicPr>
          <p:cNvPr id="15387" name="Picture 27" descr="South Western Ambulance Service NHS Foundation Trust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3528" y="4437112"/>
            <a:ext cx="2513217" cy="576064"/>
          </a:xfrm>
          <a:prstGeom prst="rect">
            <a:avLst/>
          </a:prstGeom>
          <a:noFill/>
        </p:spPr>
      </p:pic>
      <p:pic>
        <p:nvPicPr>
          <p:cNvPr id="15389" name="Picture 29" descr="https://www.gloucestershire.police.uk/SiteImages/pcc-logo.pn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52320" y="2708920"/>
            <a:ext cx="638175" cy="771525"/>
          </a:xfrm>
          <a:prstGeom prst="rect">
            <a:avLst/>
          </a:prstGeom>
          <a:noFill/>
        </p:spPr>
      </p:pic>
      <p:pic>
        <p:nvPicPr>
          <p:cNvPr id="15391" name="Picture 31" descr="Gloucestershireconstabulary.pn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172400" y="3861048"/>
            <a:ext cx="745958" cy="936104"/>
          </a:xfrm>
          <a:prstGeom prst="rect">
            <a:avLst/>
          </a:prstGeom>
          <a:noFill/>
        </p:spPr>
      </p:pic>
      <p:pic>
        <p:nvPicPr>
          <p:cNvPr id="26" name="Picture 25" descr="C:\Users\swaldron\AppData\Local\Microsoft\Windows\Temporary Internet Files\Content.Outlook\HK8GDZON\GFRS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203848" y="2996952"/>
            <a:ext cx="2861357" cy="720080"/>
          </a:xfrm>
          <a:prstGeom prst="rect">
            <a:avLst/>
          </a:prstGeom>
          <a:noFill/>
        </p:spPr>
      </p:pic>
      <p:pic>
        <p:nvPicPr>
          <p:cNvPr id="8194" name="Picture 2" descr="Link to homepage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95536" y="3645024"/>
            <a:ext cx="2136674" cy="432048"/>
          </a:xfrm>
          <a:prstGeom prst="rect">
            <a:avLst/>
          </a:prstGeom>
          <a:noFill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267744" y="908720"/>
            <a:ext cx="1035745" cy="114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Image result for communities gloucestershire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779912" y="3645024"/>
            <a:ext cx="1892586" cy="871737"/>
          </a:xfrm>
          <a:prstGeom prst="rect">
            <a:avLst/>
          </a:prstGeom>
          <a:noFill/>
        </p:spPr>
      </p:pic>
      <p:sp>
        <p:nvSpPr>
          <p:cNvPr id="8204" name="AutoShape 12" descr="Image result for communities gloucestershire"/>
          <p:cNvSpPr>
            <a:spLocks noChangeAspect="1" noChangeArrowheads="1"/>
          </p:cNvSpPr>
          <p:nvPr/>
        </p:nvSpPr>
        <p:spPr bwMode="auto">
          <a:xfrm>
            <a:off x="1095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06" name="AutoShape 14" descr="Image result for communities gloucestershire"/>
          <p:cNvSpPr>
            <a:spLocks noChangeAspect="1" noChangeArrowheads="1"/>
          </p:cNvSpPr>
          <p:nvPr/>
        </p:nvSpPr>
        <p:spPr bwMode="auto">
          <a:xfrm>
            <a:off x="1095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208" name="Picture 16" descr="http://www.gavca.org.uk/wp-content/themes/Gavca/images/gavcalargelogo.pn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691680" y="2348880"/>
            <a:ext cx="1293067" cy="976139"/>
          </a:xfrm>
          <a:prstGeom prst="rect">
            <a:avLst/>
          </a:prstGeom>
          <a:noFill/>
        </p:spPr>
      </p:pic>
      <p:pic>
        <p:nvPicPr>
          <p:cNvPr id="8210" name="Picture 18" descr="http://www.gavca.org.uk/wp-content/uploads/2014/07/GSAB.jpg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95536" y="5301208"/>
            <a:ext cx="1186066" cy="1196752"/>
          </a:xfrm>
          <a:prstGeom prst="rect">
            <a:avLst/>
          </a:prstGeom>
          <a:noFill/>
        </p:spPr>
      </p:pic>
      <p:pic>
        <p:nvPicPr>
          <p:cNvPr id="8212" name="Picture 20" descr="http://carersgloucestershire.org.uk/wp-content/uploads/2013/10/Carers-Logo-Better-Life-Lin_3.gif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444208" y="3501008"/>
            <a:ext cx="1676758" cy="792088"/>
          </a:xfrm>
          <a:prstGeom prst="rect">
            <a:avLst/>
          </a:prstGeom>
          <a:noFill/>
        </p:spPr>
      </p:pic>
      <p:pic>
        <p:nvPicPr>
          <p:cNvPr id="8214" name="Picture 22" descr="http://skillzone.glosfire.gov.uk/wp-content/uploads/2015/02/Telecare-logo-on-pink4E88F.jpg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907704" y="5445224"/>
            <a:ext cx="1643632" cy="1152128"/>
          </a:xfrm>
          <a:prstGeom prst="rect">
            <a:avLst/>
          </a:prstGeom>
          <a:noFill/>
        </p:spPr>
      </p:pic>
      <p:pic>
        <p:nvPicPr>
          <p:cNvPr id="8216" name="Picture 24" descr="http://www.gloucestershire.gov.uk/telecare/media/spinner_pic/t/r/New_skillzone_logo_web.JPG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092280" y="1916832"/>
            <a:ext cx="1345332" cy="538133"/>
          </a:xfrm>
          <a:prstGeom prst="rect">
            <a:avLst/>
          </a:prstGeom>
          <a:noFill/>
        </p:spPr>
      </p:pic>
      <p:pic>
        <p:nvPicPr>
          <p:cNvPr id="8218" name="Picture 26" descr="http://www.emaconsult.co.uk/recruitment/EMA_218/EMA_218/images/clip_image002.png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5496" y="2708920"/>
            <a:ext cx="1330399" cy="595338"/>
          </a:xfrm>
          <a:prstGeom prst="rect">
            <a:avLst/>
          </a:prstGeom>
          <a:noFill/>
        </p:spPr>
      </p:pic>
      <p:pic>
        <p:nvPicPr>
          <p:cNvPr id="8220" name="Picture 28" descr="http://yourgreenfuture.org.uk/sites/default/files/exhibitors/SevernWye%20HUGE.png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1259632" y="836712"/>
            <a:ext cx="731219" cy="589038"/>
          </a:xfrm>
          <a:prstGeom prst="rect">
            <a:avLst/>
          </a:prstGeom>
          <a:noFill/>
        </p:spPr>
      </p:pic>
      <p:pic>
        <p:nvPicPr>
          <p:cNvPr id="8226" name="Picture 34" descr="http://findaservice.healthwatchgloucestershire.co.uk/Content/logos/4628.gif">
            <a:hlinkClick r:id="rId38"/>
          </p:cNvPr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3635896" y="1412776"/>
            <a:ext cx="1685925" cy="952500"/>
          </a:xfrm>
          <a:prstGeom prst="rect">
            <a:avLst/>
          </a:prstGeom>
          <a:noFill/>
        </p:spPr>
      </p:pic>
      <p:pic>
        <p:nvPicPr>
          <p:cNvPr id="8228" name="Picture 36" descr="http://www.bexley.gov.uk/media/image/s/g/Image_1.jpg">
            <a:hlinkClick r:id="rId40"/>
          </p:cNvPr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7596336" y="692696"/>
            <a:ext cx="924694" cy="924694"/>
          </a:xfrm>
          <a:prstGeom prst="rect">
            <a:avLst/>
          </a:prstGeom>
          <a:noFill/>
        </p:spPr>
      </p:pic>
      <p:sp>
        <p:nvSpPr>
          <p:cNvPr id="28" name="Rounded Rectangle 27"/>
          <p:cNvSpPr/>
          <p:nvPr/>
        </p:nvSpPr>
        <p:spPr>
          <a:xfrm>
            <a:off x="3059832" y="2852936"/>
            <a:ext cx="3096344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8" descr="http://www.gavca.org.uk/wp-content/uploads/2014/07/GSA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3356992"/>
            <a:ext cx="1186066" cy="1196752"/>
          </a:xfrm>
          <a:prstGeom prst="rect">
            <a:avLst/>
          </a:prstGeom>
          <a:noFill/>
        </p:spPr>
      </p:pic>
      <p:pic>
        <p:nvPicPr>
          <p:cNvPr id="4" name="Picture 3" descr="powerpoint header 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80000" cy="1196747"/>
          </a:xfrm>
          <a:prstGeom prst="rect">
            <a:avLst/>
          </a:prstGeom>
        </p:spPr>
      </p:pic>
      <p:pic>
        <p:nvPicPr>
          <p:cNvPr id="5" name="Picture 4" descr="GFRS_Brand_bleft_REVOUTLINES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5820" y="152400"/>
            <a:ext cx="2913380" cy="724408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-921296" y="1025352"/>
          <a:ext cx="1067787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6626" name="Picture 2" descr="http://www.viva-communications.co.uk/wp-content/uploads/2013/09/dementia-booklet-front-page_Page_01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83768" y="5301208"/>
            <a:ext cx="1064146" cy="1505006"/>
          </a:xfrm>
          <a:prstGeom prst="rect">
            <a:avLst/>
          </a:prstGeom>
          <a:noFill/>
        </p:spPr>
      </p:pic>
      <p:pic>
        <p:nvPicPr>
          <p:cNvPr id="26628" name="Picture 4" descr="http://www.associationofairambulances.co.uk/uploaded/thumbnails/db_file_img_321_270xauto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1347" y="3284984"/>
            <a:ext cx="974309" cy="1371250"/>
          </a:xfrm>
          <a:prstGeom prst="rect">
            <a:avLst/>
          </a:prstGeom>
          <a:noFill/>
        </p:spPr>
      </p:pic>
      <p:pic>
        <p:nvPicPr>
          <p:cNvPr id="26630" name="Picture 6" descr="http://skillzone.glosfire.gov.uk/wp-content/uploads/2015/02/Telecare-logo-on-pink4E88F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51720" y="1280542"/>
            <a:ext cx="1524097" cy="1068338"/>
          </a:xfrm>
          <a:prstGeom prst="rect">
            <a:avLst/>
          </a:prstGeom>
          <a:noFill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64088" y="5445224"/>
            <a:ext cx="2088232" cy="12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92080" y="1196752"/>
            <a:ext cx="1681544" cy="129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07504" y="44624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Fire as a Health and Social Care Asset in Gloucestershire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11960" y="1375023"/>
            <a:ext cx="46805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2000" dirty="0" smtClean="0"/>
              <a:t>Working with local Public Health Team to develop Firefighters to cover all aspects of a Safe and Well visit as proposed by CFOA</a:t>
            </a:r>
          </a:p>
          <a:p>
            <a:pPr algn="just"/>
            <a:endParaRPr lang="en-GB" sz="2000" dirty="0" smtClean="0"/>
          </a:p>
          <a:p>
            <a:pPr algn="just">
              <a:buFont typeface="Arial" pitchFamily="34" charset="0"/>
              <a:buChar char="•"/>
            </a:pPr>
            <a:r>
              <a:rPr lang="en-GB" sz="2000" dirty="0" smtClean="0"/>
              <a:t>Training will include Making Every Contact Count</a:t>
            </a:r>
          </a:p>
          <a:p>
            <a:pPr algn="just"/>
            <a:endParaRPr lang="en-GB" sz="2000" dirty="0" smtClean="0"/>
          </a:p>
          <a:p>
            <a:pPr algn="just">
              <a:buFont typeface="Arial" pitchFamily="34" charset="0"/>
              <a:buChar char="•"/>
            </a:pPr>
            <a:r>
              <a:rPr lang="en-GB" sz="2000" dirty="0" smtClean="0"/>
              <a:t>Working with local and national Public Health Teams to deliver the national Pilot relating to Winter Pressures: </a:t>
            </a:r>
          </a:p>
          <a:p>
            <a:pPr algn="just"/>
            <a:endParaRPr lang="en-GB" sz="2000" dirty="0" smtClean="0"/>
          </a:p>
          <a:p>
            <a:pPr algn="just"/>
            <a:r>
              <a:rPr lang="en-GB" sz="2000" dirty="0" smtClean="0"/>
              <a:t>For anyone over 65 years of age -</a:t>
            </a:r>
          </a:p>
          <a:p>
            <a:pPr lvl="1" algn="just"/>
            <a:endParaRPr lang="en-GB" sz="2000" dirty="0" smtClean="0"/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dirty="0" smtClean="0"/>
              <a:t>falls prevention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dirty="0" smtClean="0"/>
              <a:t>social isolation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dirty="0" smtClean="0"/>
              <a:t>cold homes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dirty="0" smtClean="0"/>
              <a:t>flu vaccination</a:t>
            </a:r>
          </a:p>
          <a:p>
            <a:pPr lvl="1"/>
            <a:endParaRPr lang="en-GB" sz="2400" dirty="0"/>
          </a:p>
        </p:txBody>
      </p:sp>
      <p:pic>
        <p:nvPicPr>
          <p:cNvPr id="8" name="Picture 7" descr="powerpoint header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80000" cy="1052732"/>
          </a:xfrm>
          <a:prstGeom prst="rect">
            <a:avLst/>
          </a:prstGeom>
        </p:spPr>
      </p:pic>
      <p:pic>
        <p:nvPicPr>
          <p:cNvPr id="9" name="Picture 8" descr="GFRS_Brand_bleft_REVOUTLINES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5820" y="152400"/>
            <a:ext cx="2913380" cy="724408"/>
          </a:xfrm>
          <a:prstGeom prst="rect">
            <a:avLst/>
          </a:prstGeom>
        </p:spPr>
      </p:pic>
      <p:pic>
        <p:nvPicPr>
          <p:cNvPr id="10" name="Picture 19" descr="PublicHealthEngla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00808"/>
            <a:ext cx="1224136" cy="1224136"/>
          </a:xfrm>
          <a:prstGeom prst="rect">
            <a:avLst/>
          </a:prstGeo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1916832"/>
            <a:ext cx="2023973" cy="345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501008"/>
            <a:ext cx="202179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swaldron\AppData\Local\Microsoft\Windows\Temporary Internet Files\Content.Outlook\HK8GDZON\GFR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980728"/>
            <a:ext cx="2861357" cy="86409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55576" y="18864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Fire and Public Health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 descr="powerpoint header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80000" cy="1196747"/>
          </a:xfrm>
          <a:prstGeom prst="rect">
            <a:avLst/>
          </a:prstGeom>
        </p:spPr>
      </p:pic>
      <p:pic>
        <p:nvPicPr>
          <p:cNvPr id="86" name="Picture 2" descr="Link to homep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016" y="240829"/>
            <a:ext cx="2590800" cy="5238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7" name="Picture 86" descr="GFRS_Brand_bleft_REVOUTLINES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42796" y="152400"/>
            <a:ext cx="2913380" cy="724408"/>
          </a:xfrm>
          <a:prstGeom prst="rect">
            <a:avLst/>
          </a:prstGeom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69378"/>
            <a:ext cx="2160240" cy="67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 l="50875" t="21498" r="10626" b="10690"/>
          <a:stretch>
            <a:fillRect/>
          </a:stretch>
        </p:blipFill>
        <p:spPr bwMode="auto">
          <a:xfrm>
            <a:off x="971600" y="1124744"/>
            <a:ext cx="705678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TextBox 113"/>
          <p:cNvSpPr txBox="1"/>
          <p:nvPr/>
        </p:nvSpPr>
        <p:spPr>
          <a:xfrm>
            <a:off x="1927156" y="4293096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Eye Health Inequalities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point header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80000" cy="1196747"/>
          </a:xfrm>
          <a:prstGeom prst="rect">
            <a:avLst/>
          </a:prstGeom>
        </p:spPr>
      </p:pic>
      <p:pic>
        <p:nvPicPr>
          <p:cNvPr id="7" name="Picture 6" descr="GFRS_Brand_bleft_REVOUTLINES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5820" y="152400"/>
            <a:ext cx="2913380" cy="724408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109" y="1197767"/>
            <a:ext cx="7243283" cy="31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451176"/>
            <a:ext cx="40909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94090" y="4437112"/>
            <a:ext cx="414240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3753794" cy="307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powerpoint header 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80000" cy="1196747"/>
          </a:xfrm>
          <a:prstGeom prst="rect">
            <a:avLst/>
          </a:prstGeom>
        </p:spPr>
      </p:pic>
      <p:pic>
        <p:nvPicPr>
          <p:cNvPr id="5" name="Picture 4" descr="GFRS_Brand_bleft_REVOUTLINES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5820" y="152400"/>
            <a:ext cx="2913380" cy="7244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5616" y="4509120"/>
            <a:ext cx="734481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396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Gloucestershire Fire &amp; Rescue Service</a:t>
            </a: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39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Tri Service Centre, Waterwells Drive, Quedgeley, </a:t>
            </a:r>
            <a:r>
              <a:rPr lang="en-GB" sz="1600" dirty="0" smtClean="0">
                <a:solidFill>
                  <a:srgbClr val="1F497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Gloucester, </a:t>
            </a:r>
            <a:r>
              <a:rPr lang="en-GB" sz="1600" dirty="0" smtClean="0">
                <a:solidFill>
                  <a:srgbClr val="0039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GL2 2AX</a:t>
            </a:r>
            <a:endParaRPr lang="en-GB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39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Tel: 01452 888787</a:t>
            </a:r>
            <a:endParaRPr lang="en-GB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www.glosfire.gov.uk</a:t>
            </a:r>
            <a:endParaRPr lang="en-GB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@glosfire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@glosfirechief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http://www.soaringww.com/wp-content/uploads/2015/07/Twitter-with-Megaphon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5908922"/>
            <a:ext cx="688430" cy="688430"/>
          </a:xfrm>
          <a:prstGeom prst="rect">
            <a:avLst/>
          </a:prstGeom>
          <a:noFill/>
        </p:spPr>
      </p:pic>
      <p:pic>
        <p:nvPicPr>
          <p:cNvPr id="1026" name="Picture 2" descr="C:\Users\sedgar\AppData\Local\Microsoft\Windows\Temporary Internet Files\Content.Outlook\F3MLZCAH\safeandwell_postcard 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1124744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336</Words>
  <Application>Microsoft Office PowerPoint</Application>
  <PresentationFormat>On-screen Show (4:3)</PresentationFormat>
  <Paragraphs>69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Beyond Preventing Fire: meeting the changing needs of communities, promoting Health and Wellbeing</vt:lpstr>
      <vt:lpstr>Slide 2</vt:lpstr>
      <vt:lpstr>Slide 3</vt:lpstr>
      <vt:lpstr>Working Together for a Safer Gloucestershire </vt:lpstr>
      <vt:lpstr>Slide 5</vt:lpstr>
      <vt:lpstr>Slide 6</vt:lpstr>
      <vt:lpstr>Slide 7</vt:lpstr>
      <vt:lpstr>Slide 8</vt:lpstr>
      <vt:lpstr>Slide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 Number of casualties caused by fire (deaths and injuries) - Accidental dwelling fires - number of home fire safety checks - % of HFSC delivered to those most as risk - % of home fire safety checks referred by other agencies</dc:title>
  <dc:creator>swaldron</dc:creator>
  <cp:lastModifiedBy>DBarringham</cp:lastModifiedBy>
  <cp:revision>48</cp:revision>
  <dcterms:created xsi:type="dcterms:W3CDTF">2015-10-19T09:56:09Z</dcterms:created>
  <dcterms:modified xsi:type="dcterms:W3CDTF">2016-03-02T10:25:33Z</dcterms:modified>
</cp:coreProperties>
</file>