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4"/>
  </p:notesMasterIdLst>
  <p:handoutMasterIdLst>
    <p:handoutMasterId r:id="rId15"/>
  </p:handoutMasterIdLst>
  <p:sldIdLst>
    <p:sldId id="284" r:id="rId2"/>
    <p:sldId id="516" r:id="rId3"/>
    <p:sldId id="523" r:id="rId4"/>
    <p:sldId id="501" r:id="rId5"/>
    <p:sldId id="522" r:id="rId6"/>
    <p:sldId id="512" r:id="rId7"/>
    <p:sldId id="521" r:id="rId8"/>
    <p:sldId id="510" r:id="rId9"/>
    <p:sldId id="517" r:id="rId10"/>
    <p:sldId id="519" r:id="rId11"/>
    <p:sldId id="520" r:id="rId12"/>
    <p:sldId id="452" r:id="rId13"/>
  </p:sldIdLst>
  <p:sldSz cx="9144000" cy="6858000" type="screen4x3"/>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Bramley" initials="DB" lastIdx="23" clrIdx="0"/>
  <p:cmAuthor id="1" name="Jenkins, Elizabeth" initials="J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F951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8" autoAdjust="0"/>
    <p:restoredTop sz="81266" autoAdjust="0"/>
  </p:normalViewPr>
  <p:slideViewPr>
    <p:cSldViewPr>
      <p:cViewPr>
        <p:scale>
          <a:sx n="80" d="100"/>
          <a:sy n="80" d="100"/>
        </p:scale>
        <p:origin x="-48" y="672"/>
      </p:cViewPr>
      <p:guideLst>
        <p:guide orient="horz" pos="2160"/>
        <p:guide pos="2880"/>
      </p:guideLst>
    </p:cSldViewPr>
  </p:slideViewPr>
  <p:outlineViewPr>
    <p:cViewPr>
      <p:scale>
        <a:sx n="33" d="100"/>
        <a:sy n="33" d="100"/>
      </p:scale>
      <p:origin x="0" y="324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740" y="68"/>
      </p:cViewPr>
      <p:guideLst>
        <p:guide orient="horz" pos="311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5300"/>
          </a:xfrm>
          <a:prstGeom prst="rect">
            <a:avLst/>
          </a:prstGeom>
        </p:spPr>
        <p:txBody>
          <a:bodyPr vert="horz" lIns="91440" tIns="45720" rIns="91440" bIns="45720" rtlCol="0"/>
          <a:lstStyle>
            <a:lvl1pPr algn="r">
              <a:defRPr sz="1200"/>
            </a:lvl1pPr>
          </a:lstStyle>
          <a:p>
            <a:fld id="{318518D2-9309-4E9B-A6C5-DD70102BD8C6}" type="datetimeFigureOut">
              <a:rPr lang="en-GB" smtClean="0"/>
              <a:pPr/>
              <a:t>15/02/2016</a:t>
            </a:fld>
            <a:endParaRPr lang="en-GB"/>
          </a:p>
        </p:txBody>
      </p:sp>
      <p:sp>
        <p:nvSpPr>
          <p:cNvPr id="4" name="Footer Placeholder 3"/>
          <p:cNvSpPr>
            <a:spLocks noGrp="1"/>
          </p:cNvSpPr>
          <p:nvPr>
            <p:ph type="ftr" sz="quarter" idx="2"/>
          </p:nvPr>
        </p:nvSpPr>
        <p:spPr>
          <a:xfrm>
            <a:off x="0" y="9377363"/>
            <a:ext cx="29718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377363"/>
            <a:ext cx="2971800" cy="495300"/>
          </a:xfrm>
          <a:prstGeom prst="rect">
            <a:avLst/>
          </a:prstGeom>
        </p:spPr>
        <p:txBody>
          <a:bodyPr vert="horz" lIns="91440" tIns="45720" rIns="91440" bIns="45720" rtlCol="0" anchor="b"/>
          <a:lstStyle>
            <a:lvl1pPr algn="r">
              <a:defRPr sz="1200"/>
            </a:lvl1pPr>
          </a:lstStyle>
          <a:p>
            <a:fld id="{0D499EE4-0236-45D5-A261-AAA505557D0E}" type="slidenum">
              <a:rPr lang="en-GB" smtClean="0"/>
              <a:pPr/>
              <a:t>‹#›</a:t>
            </a:fld>
            <a:endParaRPr lang="en-GB"/>
          </a:p>
        </p:txBody>
      </p:sp>
    </p:spTree>
    <p:extLst>
      <p:ext uri="{BB962C8B-B14F-4D97-AF65-F5344CB8AC3E}">
        <p14:creationId xmlns="" xmlns:p14="http://schemas.microsoft.com/office/powerpoint/2010/main" val="23061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633"/>
          </a:xfrm>
          <a:prstGeom prst="rect">
            <a:avLst/>
          </a:prstGeom>
        </p:spPr>
        <p:txBody>
          <a:bodyPr vert="horz" lIns="91851" tIns="45926" rIns="91851" bIns="45926" rtlCol="0"/>
          <a:lstStyle>
            <a:lvl1pPr algn="l">
              <a:defRPr sz="1200"/>
            </a:lvl1pPr>
          </a:lstStyle>
          <a:p>
            <a:endParaRPr lang="en-GB" dirty="0"/>
          </a:p>
        </p:txBody>
      </p:sp>
      <p:sp>
        <p:nvSpPr>
          <p:cNvPr id="3" name="Date Placeholder 2"/>
          <p:cNvSpPr>
            <a:spLocks noGrp="1"/>
          </p:cNvSpPr>
          <p:nvPr>
            <p:ph type="dt" idx="1"/>
          </p:nvPr>
        </p:nvSpPr>
        <p:spPr>
          <a:xfrm>
            <a:off x="3884614" y="0"/>
            <a:ext cx="2971800" cy="493633"/>
          </a:xfrm>
          <a:prstGeom prst="rect">
            <a:avLst/>
          </a:prstGeom>
        </p:spPr>
        <p:txBody>
          <a:bodyPr vert="horz" lIns="91851" tIns="45926" rIns="91851" bIns="45926" rtlCol="0"/>
          <a:lstStyle>
            <a:lvl1pPr algn="r">
              <a:defRPr sz="1200"/>
            </a:lvl1pPr>
          </a:lstStyle>
          <a:p>
            <a:fld id="{25033B70-53EF-4B4D-A0DD-DE04482C46F3}" type="datetimeFigureOut">
              <a:rPr lang="en-GB" smtClean="0"/>
              <a:pPr/>
              <a:t>15/02/2016</a:t>
            </a:fld>
            <a:endParaRPr lang="en-GB" dirty="0"/>
          </a:p>
        </p:txBody>
      </p:sp>
      <p:sp>
        <p:nvSpPr>
          <p:cNvPr id="4" name="Slide Image Placeholder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851" tIns="45926" rIns="91851" bIns="45926" rtlCol="0" anchor="ctr"/>
          <a:lstStyle/>
          <a:p>
            <a:endParaRPr lang="en-GB" dirty="0"/>
          </a:p>
        </p:txBody>
      </p:sp>
      <p:sp>
        <p:nvSpPr>
          <p:cNvPr id="5" name="Notes Placeholder 4"/>
          <p:cNvSpPr>
            <a:spLocks noGrp="1"/>
          </p:cNvSpPr>
          <p:nvPr>
            <p:ph type="body" sz="quarter" idx="3"/>
          </p:nvPr>
        </p:nvSpPr>
        <p:spPr>
          <a:xfrm>
            <a:off x="685801" y="4689515"/>
            <a:ext cx="5486400" cy="4442699"/>
          </a:xfrm>
          <a:prstGeom prst="rect">
            <a:avLst/>
          </a:prstGeom>
        </p:spPr>
        <p:txBody>
          <a:bodyPr vert="horz" lIns="91851" tIns="45926" rIns="91851" bIns="459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971800" cy="493633"/>
          </a:xfrm>
          <a:prstGeom prst="rect">
            <a:avLst/>
          </a:prstGeom>
        </p:spPr>
        <p:txBody>
          <a:bodyPr vert="horz" lIns="91851" tIns="45926" rIns="91851" bIns="4592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4" y="9377317"/>
            <a:ext cx="2971800" cy="493633"/>
          </a:xfrm>
          <a:prstGeom prst="rect">
            <a:avLst/>
          </a:prstGeom>
        </p:spPr>
        <p:txBody>
          <a:bodyPr vert="horz" lIns="91851" tIns="45926" rIns="91851" bIns="45926" rtlCol="0" anchor="b"/>
          <a:lstStyle>
            <a:lvl1pPr algn="r">
              <a:defRPr sz="1200"/>
            </a:lvl1pPr>
          </a:lstStyle>
          <a:p>
            <a:fld id="{3D94DF2C-6621-4A14-8B30-1155513A9DC3}" type="slidenum">
              <a:rPr lang="en-GB" smtClean="0"/>
              <a:pPr/>
              <a:t>‹#›</a:t>
            </a:fld>
            <a:endParaRPr lang="en-GB" dirty="0"/>
          </a:p>
        </p:txBody>
      </p:sp>
    </p:spTree>
    <p:extLst>
      <p:ext uri="{BB962C8B-B14F-4D97-AF65-F5344CB8AC3E}">
        <p14:creationId xmlns="" xmlns:p14="http://schemas.microsoft.com/office/powerpoint/2010/main" val="222596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1B807-87B0-40E2-BB7E-2A71820E8801}" type="slidenum">
              <a:rPr lang="en-GB" smtClean="0">
                <a:solidFill>
                  <a:prstClr val="black"/>
                </a:solidFill>
              </a:rPr>
              <a:pPr/>
              <a:t>1</a:t>
            </a:fld>
            <a:endParaRPr lang="en-GB" dirty="0">
              <a:solidFill>
                <a:prstClr val="black"/>
              </a:solidFill>
            </a:endParaRPr>
          </a:p>
        </p:txBody>
      </p:sp>
    </p:spTree>
    <p:extLst>
      <p:ext uri="{BB962C8B-B14F-4D97-AF65-F5344CB8AC3E}">
        <p14:creationId xmlns="" xmlns:p14="http://schemas.microsoft.com/office/powerpoint/2010/main" val="2496837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a:t>
            </a:r>
            <a:r>
              <a:rPr lang="en-GB" baseline="0" dirty="0" smtClean="0"/>
              <a:t> other suggestions for what we can do (related to this work!) then email</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D94DF2C-6621-4A14-8B30-1155513A9DC3}" type="slidenum">
              <a:rPr lang="en-GB" smtClean="0"/>
              <a:pPr/>
              <a:t>12</a:t>
            </a:fld>
            <a:endParaRPr lang="en-GB" dirty="0"/>
          </a:p>
        </p:txBody>
      </p:sp>
    </p:spTree>
    <p:extLst>
      <p:ext uri="{BB962C8B-B14F-4D97-AF65-F5344CB8AC3E}">
        <p14:creationId xmlns="" xmlns:p14="http://schemas.microsoft.com/office/powerpoint/2010/main" val="427999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Supplement rather than replace</a:t>
            </a:r>
          </a:p>
          <a:p>
            <a:r>
              <a:rPr lang="en-GB" dirty="0" smtClean="0"/>
              <a:t>Low</a:t>
            </a:r>
            <a:r>
              <a:rPr lang="en-GB" baseline="0" dirty="0" smtClean="0"/>
              <a:t> cost rather than free because any multi-agency working requires investment of resources to build good working relationships</a:t>
            </a:r>
            <a:endParaRPr lang="en-GB" dirty="0"/>
          </a:p>
        </p:txBody>
      </p:sp>
      <p:sp>
        <p:nvSpPr>
          <p:cNvPr id="4" name="Slide Number Placeholder 3"/>
          <p:cNvSpPr>
            <a:spLocks noGrp="1"/>
          </p:cNvSpPr>
          <p:nvPr>
            <p:ph type="sldNum" sz="quarter" idx="10"/>
          </p:nvPr>
        </p:nvSpPr>
        <p:spPr/>
        <p:txBody>
          <a:bodyPr/>
          <a:lstStyle/>
          <a:p>
            <a:fld id="{3D94DF2C-6621-4A14-8B30-1155513A9DC3}" type="slidenum">
              <a:rPr lang="en-GB" smtClean="0"/>
              <a:pPr/>
              <a:t>3</a:t>
            </a:fld>
            <a:endParaRPr lang="en-GB" dirty="0"/>
          </a:p>
        </p:txBody>
      </p:sp>
    </p:spTree>
    <p:extLst>
      <p:ext uri="{BB962C8B-B14F-4D97-AF65-F5344CB8AC3E}">
        <p14:creationId xmlns="" xmlns:p14="http://schemas.microsoft.com/office/powerpoint/2010/main" val="204951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Cancer and cardiac</a:t>
            </a:r>
            <a:r>
              <a:rPr lang="en-GB" baseline="0" dirty="0" smtClean="0"/>
              <a:t> outcomes are better, waits are shorter, patient satisfaction much higher even during difficult times thanks to protected funding and the commitment of NHS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15 million </a:t>
            </a:r>
            <a:r>
              <a:rPr lang="en-GB" dirty="0" smtClean="0"/>
              <a:t>people in England and increasing with long term conditions (LTC) have the greatest healthcare needs of the population (</a:t>
            </a:r>
            <a:r>
              <a:rPr lang="en-GB" b="1" dirty="0" smtClean="0"/>
              <a:t>50</a:t>
            </a:r>
            <a:r>
              <a:rPr lang="en-GB" dirty="0" smtClean="0"/>
              <a:t>% of all GP appointments and </a:t>
            </a:r>
            <a:r>
              <a:rPr lang="en-GB" b="1" dirty="0" smtClean="0"/>
              <a:t>70</a:t>
            </a:r>
            <a:r>
              <a:rPr lang="en-GB" dirty="0" smtClean="0"/>
              <a:t>% of all bed days).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Their treatment and care absorbs </a:t>
            </a:r>
            <a:r>
              <a:rPr lang="en-GB" b="1" dirty="0" smtClean="0"/>
              <a:t>70</a:t>
            </a:r>
            <a:r>
              <a:rPr lang="en-GB" dirty="0" smtClean="0"/>
              <a:t>% of NHS and social care budgets in England.  These challenges grow through loneliness and social isolation.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Number</a:t>
            </a:r>
            <a:r>
              <a:rPr lang="en-GB" baseline="0" dirty="0" smtClean="0"/>
              <a:t> of 85s is predicted to more than double in the next 23 years to 3.4m</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lvl="0"/>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pPr/>
              <a:t>4</a:t>
            </a:fld>
            <a:endParaRPr lang="en-US"/>
          </a:p>
        </p:txBody>
      </p:sp>
    </p:spTree>
    <p:extLst>
      <p:ext uri="{BB962C8B-B14F-4D97-AF65-F5344CB8AC3E}">
        <p14:creationId xmlns="" xmlns:p14="http://schemas.microsoft.com/office/powerpoint/2010/main" val="136189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encourage joint strategies for intelligence-led early intervention and prevention; ensuring people with complex needs get the personalised, integrated care and support they need to live full lives, sustain their independence for longer and in doing so reduce preventable hospital admissions and avoidable winter pressures/deaths</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https://www.england.nhs.uk/resources/resources-for-ccgs/out-frwrk/dom-2/fire-asset/</a:t>
            </a:r>
          </a:p>
          <a:p>
            <a:endParaRPr lang="en-GB" dirty="0" smtClean="0"/>
          </a:p>
          <a:p>
            <a:r>
              <a:rPr lang="en-GB" dirty="0" smtClean="0"/>
              <a:t>Not all FRSs are in a position to expand their work with health partners and not seeking to halt or slow FRSs</a:t>
            </a:r>
            <a:r>
              <a:rPr lang="en-GB" baseline="0" dirty="0" smtClean="0"/>
              <a:t> and commissioners that </a:t>
            </a:r>
            <a:r>
              <a:rPr lang="en-GB" baseline="0" dirty="0" err="1" smtClean="0"/>
              <a:t>alre</a:t>
            </a:r>
            <a:r>
              <a:rPr lang="en-GB" baseline="0" dirty="0" smtClean="0"/>
              <a:t> already delivering local innovations in relation to health</a:t>
            </a:r>
            <a:endParaRPr lang="en-GB" dirty="0" smtClean="0"/>
          </a:p>
          <a:p>
            <a:endParaRPr lang="en-GB" dirty="0"/>
          </a:p>
          <a:p>
            <a:pPr lvl="0"/>
            <a:r>
              <a:rPr lang="en-GB" dirty="0"/>
              <a:t>From this a small project group agreed to </a:t>
            </a:r>
            <a:r>
              <a:rPr lang="en-US" dirty="0"/>
              <a:t> jointly deliver on actions agreed at the Fire-Health Summit.</a:t>
            </a:r>
            <a:endParaRPr lang="en-GB" dirty="0"/>
          </a:p>
          <a:p>
            <a:r>
              <a:rPr lang="en-GB" dirty="0"/>
              <a:t>……</a:t>
            </a:r>
          </a:p>
          <a:p>
            <a:pPr marL="0" indent="0">
              <a:buFont typeface="Arial" panose="020B0604020202020204" pitchFamily="34" charset="0"/>
              <a:buNone/>
            </a:pPr>
            <a:r>
              <a:rPr lang="en-GB" dirty="0" smtClean="0"/>
              <a:t>Such as……</a:t>
            </a:r>
          </a:p>
          <a:p>
            <a:pPr marL="288379" indent="-288379">
              <a:buFont typeface="Arial" panose="020B0604020202020204" pitchFamily="34" charset="0"/>
              <a:buChar char="•"/>
            </a:pPr>
            <a:r>
              <a:rPr lang="en-GB" dirty="0" smtClean="0"/>
              <a:t>Considering </a:t>
            </a:r>
            <a:r>
              <a:rPr lang="en-GB" dirty="0"/>
              <a:t>the metrics by which success would be judged</a:t>
            </a:r>
          </a:p>
          <a:p>
            <a:pPr marL="288379" indent="-288379">
              <a:buFont typeface="Arial" panose="020B0604020202020204" pitchFamily="34" charset="0"/>
              <a:buChar char="•"/>
            </a:pPr>
            <a:r>
              <a:rPr lang="en-GB" dirty="0"/>
              <a:t>Considering opportunities to work with the 40 CCGs that are part of NHS Improving Quality’s LTC improvement programme. </a:t>
            </a:r>
          </a:p>
          <a:p>
            <a:pPr marL="288379" indent="-288379">
              <a:buFont typeface="Arial" panose="020B0604020202020204" pitchFamily="34" charset="0"/>
              <a:buChar char="•"/>
            </a:pPr>
            <a:r>
              <a:rPr lang="en-GB" dirty="0"/>
              <a:t>Promoting existing guidance such as the Healthy Aging </a:t>
            </a:r>
          </a:p>
          <a:p>
            <a:pPr marL="288379" indent="-288379">
              <a:buFont typeface="Arial" panose="020B0604020202020204" pitchFamily="34" charset="0"/>
              <a:buChar char="•"/>
            </a:pPr>
            <a:r>
              <a:rPr lang="en-GB" dirty="0"/>
              <a:t>Consider exchange visits between FRS and NHS to improve understanding</a:t>
            </a:r>
          </a:p>
          <a:p>
            <a:pPr marL="288379" indent="-288379">
              <a:buFont typeface="Arial" panose="020B0604020202020204" pitchFamily="34" charset="0"/>
              <a:buChar char="•"/>
            </a:pPr>
            <a:r>
              <a:rPr lang="en-GB" dirty="0"/>
              <a:t>Developing a shared communication strategy</a:t>
            </a:r>
          </a:p>
          <a:p>
            <a:pPr lvl="0"/>
            <a:endParaRPr lang="en-GB" dirty="0"/>
          </a:p>
          <a:p>
            <a:pPr marL="634434" lvl="1" indent="-173027">
              <a:buFont typeface="Courier New" panose="02070309020205020404" pitchFamily="49" charset="0"/>
              <a:buChar char="o"/>
            </a:pPr>
            <a:r>
              <a:rPr lang="en-GB" dirty="0"/>
              <a:t>	FRS are attending a PHE conference </a:t>
            </a:r>
          </a:p>
          <a:p>
            <a:pPr marL="634434" lvl="1" indent="-173027">
              <a:buFont typeface="Courier New" panose="02070309020205020404" pitchFamily="49" charset="0"/>
              <a:buChar char="o"/>
            </a:pPr>
            <a:r>
              <a:rPr lang="en-GB" dirty="0"/>
              <a:t>	FRS and the NHS England Long-term conditions team will be delivering a joint seminar for NHS Health and Care Innovation Expo in Manchester</a:t>
            </a:r>
          </a:p>
          <a:p>
            <a:endParaRPr lang="en-GB" dirty="0" smtClean="0"/>
          </a:p>
          <a:p>
            <a:r>
              <a:rPr lang="en-GB" dirty="0" smtClean="0"/>
              <a:t>Ongoing work happening already </a:t>
            </a:r>
            <a:endParaRPr lang="en-GB" dirty="0"/>
          </a:p>
        </p:txBody>
      </p:sp>
      <p:sp>
        <p:nvSpPr>
          <p:cNvPr id="4" name="Slide Number Placeholder 3"/>
          <p:cNvSpPr>
            <a:spLocks noGrp="1"/>
          </p:cNvSpPr>
          <p:nvPr>
            <p:ph type="sldNum" sz="quarter" idx="10"/>
          </p:nvPr>
        </p:nvSpPr>
        <p:spPr/>
        <p:txBody>
          <a:bodyPr/>
          <a:lstStyle/>
          <a:p>
            <a:fld id="{71091836-26FC-4BAD-8A21-B5E87F143575}" type="slidenum">
              <a:rPr lang="en-GB" smtClean="0"/>
              <a:pPr/>
              <a:t>6</a:t>
            </a:fld>
            <a:endParaRPr lang="en-GB"/>
          </a:p>
        </p:txBody>
      </p:sp>
    </p:spTree>
    <p:extLst>
      <p:ext uri="{BB962C8B-B14F-4D97-AF65-F5344CB8AC3E}">
        <p14:creationId xmlns="" xmlns:p14="http://schemas.microsoft.com/office/powerpoint/2010/main" val="371203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Aim to determine the impact of FRS interventions at scale on winter related illnesses</a:t>
            </a:r>
          </a:p>
          <a:p>
            <a:pPr lvl="0"/>
            <a:r>
              <a:rPr lang="en-GB" sz="1200" kern="1200" dirty="0" smtClean="0">
                <a:solidFill>
                  <a:schemeClr val="tx1"/>
                </a:solidFill>
                <a:effectLst/>
                <a:latin typeface="+mn-lt"/>
                <a:ea typeface="+mn-ea"/>
                <a:cs typeface="+mn-cs"/>
              </a:rPr>
              <a:t>Interventions are part of safe and well visits with a specific focus on falls prevention, social isolation, cold homes and signposting to flu immunisation</a:t>
            </a:r>
          </a:p>
          <a:p>
            <a:pPr lvl="0"/>
            <a:r>
              <a:rPr lang="en-GB" sz="1200" kern="1200" dirty="0" smtClean="0">
                <a:solidFill>
                  <a:schemeClr val="tx1"/>
                </a:solidFill>
                <a:effectLst/>
                <a:latin typeface="+mn-lt"/>
                <a:ea typeface="+mn-ea"/>
                <a:cs typeface="+mn-cs"/>
              </a:rPr>
              <a:t>Independent evaluation will focus on impact, ROI and drivers of success</a:t>
            </a:r>
          </a:p>
          <a:p>
            <a:pPr lvl="0"/>
            <a:r>
              <a:rPr lang="en-GB" sz="1200" kern="1200" dirty="0" smtClean="0">
                <a:solidFill>
                  <a:schemeClr val="tx1"/>
                </a:solidFill>
                <a:effectLst/>
                <a:latin typeface="+mn-lt"/>
                <a:ea typeface="+mn-ea"/>
                <a:cs typeface="+mn-cs"/>
              </a:rPr>
              <a:t>Results expected Summer 2016</a:t>
            </a:r>
          </a:p>
          <a:p>
            <a:endParaRPr lang="en-GB" dirty="0"/>
          </a:p>
        </p:txBody>
      </p:sp>
      <p:sp>
        <p:nvSpPr>
          <p:cNvPr id="4" name="Slide Number Placeholder 3"/>
          <p:cNvSpPr>
            <a:spLocks noGrp="1"/>
          </p:cNvSpPr>
          <p:nvPr>
            <p:ph type="sldNum" sz="quarter" idx="10"/>
          </p:nvPr>
        </p:nvSpPr>
        <p:spPr/>
        <p:txBody>
          <a:bodyPr/>
          <a:lstStyle/>
          <a:p>
            <a:fld id="{3D94DF2C-6621-4A14-8B30-1155513A9DC3}" type="slidenum">
              <a:rPr lang="en-GB" smtClean="0"/>
              <a:pPr/>
              <a:t>7</a:t>
            </a:fld>
            <a:endParaRPr lang="en-GB" dirty="0"/>
          </a:p>
        </p:txBody>
      </p:sp>
    </p:spTree>
    <p:extLst>
      <p:ext uri="{BB962C8B-B14F-4D97-AF65-F5344CB8AC3E}">
        <p14:creationId xmlns="" xmlns:p14="http://schemas.microsoft.com/office/powerpoint/2010/main" val="111538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 the next few slides I want to cover opportunities.</a:t>
            </a:r>
          </a:p>
          <a:p>
            <a:endParaRPr lang="en-GB" sz="1200" dirty="0"/>
          </a:p>
          <a:p>
            <a:pPr defTabSz="922812">
              <a:defRPr/>
            </a:pPr>
            <a:endParaRPr lang="en-GB" sz="1200" dirty="0"/>
          </a:p>
          <a:p>
            <a:pPr marL="173027" indent="-173027">
              <a:buFont typeface="Arial" panose="020B0604020202020204" pitchFamily="34" charset="0"/>
              <a:buChar char="•"/>
            </a:pPr>
            <a:r>
              <a:rPr lang="en-GB" sz="1200" dirty="0"/>
              <a:t>Over 65 – over 50% of dwelling fire deaths are in the over 65 group.  </a:t>
            </a:r>
          </a:p>
          <a:p>
            <a:pPr marL="173027" indent="-173027">
              <a:buFont typeface="Arial" panose="020B0604020202020204" pitchFamily="34" charset="0"/>
              <a:buChar char="•"/>
            </a:pPr>
            <a:r>
              <a:rPr lang="en-GB" sz="1200" dirty="0"/>
              <a:t>Mental health issues</a:t>
            </a:r>
          </a:p>
          <a:p>
            <a:pPr marL="173027" indent="-173027">
              <a:buFont typeface="Arial" panose="020B0604020202020204" pitchFamily="34" charset="0"/>
              <a:buChar char="•"/>
            </a:pPr>
            <a:r>
              <a:rPr lang="en-GB" sz="1200" dirty="0"/>
              <a:t>Adult social care needs</a:t>
            </a:r>
          </a:p>
          <a:p>
            <a:pPr marL="173027" indent="-173027">
              <a:buFont typeface="Arial" panose="020B0604020202020204" pitchFamily="34" charset="0"/>
              <a:buChar char="•"/>
            </a:pPr>
            <a:r>
              <a:rPr lang="en-GB" sz="1200" dirty="0"/>
              <a:t>Lone parents</a:t>
            </a:r>
          </a:p>
          <a:p>
            <a:pPr marL="173027" indent="-173027">
              <a:buFont typeface="Arial" panose="020B0604020202020204" pitchFamily="34" charset="0"/>
              <a:buChar char="•"/>
            </a:pPr>
            <a:r>
              <a:rPr lang="en-GB" sz="1200" dirty="0"/>
              <a:t>Smoker</a:t>
            </a:r>
          </a:p>
          <a:p>
            <a:pPr marL="173027" indent="-173027">
              <a:buFont typeface="Arial" panose="020B0604020202020204" pitchFamily="34" charset="0"/>
              <a:buChar char="•"/>
            </a:pPr>
            <a:r>
              <a:rPr lang="en-GB" sz="1200" dirty="0"/>
              <a:t>Alcohol, drugs or substance misuse</a:t>
            </a:r>
          </a:p>
          <a:p>
            <a:endParaRPr lang="en-GB" sz="1200" dirty="0"/>
          </a:p>
          <a:p>
            <a:pPr lvl="0"/>
            <a:r>
              <a:rPr lang="en-GB" sz="1200" dirty="0"/>
              <a:t>Evidence to suggest that ‘</a:t>
            </a:r>
            <a:r>
              <a:rPr lang="en-GB" sz="1200" b="1" i="1" dirty="0"/>
              <a:t>cognitive impairment’</a:t>
            </a:r>
            <a:r>
              <a:rPr lang="en-GB" sz="1200" dirty="0"/>
              <a:t> such as Dementia or alcohol related brain damage is a very common underlying or contributory factor in many fires and resultant fire casualties.  </a:t>
            </a:r>
          </a:p>
          <a:p>
            <a:pPr lvl="0"/>
            <a:endParaRPr lang="en-GB" sz="1200" dirty="0"/>
          </a:p>
          <a:p>
            <a:pPr lvl="0"/>
            <a:r>
              <a:rPr lang="en-GB" sz="1200" dirty="0"/>
              <a:t>An ageing population means this is more likely to become an even more important risk factor.</a:t>
            </a:r>
          </a:p>
          <a:p>
            <a:pPr defTabSz="922812">
              <a:defRPr/>
            </a:pPr>
            <a:endParaRPr lang="en-GB" sz="1200" dirty="0"/>
          </a:p>
          <a:p>
            <a:endParaRPr lang="en-GB" sz="1200" dirty="0"/>
          </a:p>
        </p:txBody>
      </p:sp>
      <p:sp>
        <p:nvSpPr>
          <p:cNvPr id="4" name="Slide Number Placeholder 3"/>
          <p:cNvSpPr>
            <a:spLocks noGrp="1"/>
          </p:cNvSpPr>
          <p:nvPr>
            <p:ph type="sldNum" sz="quarter" idx="10"/>
          </p:nvPr>
        </p:nvSpPr>
        <p:spPr/>
        <p:txBody>
          <a:bodyPr/>
          <a:lstStyle/>
          <a:p>
            <a:fld id="{71091836-26FC-4BAD-8A21-B5E87F143575}" type="slidenum">
              <a:rPr lang="en-GB" smtClean="0"/>
              <a:pPr/>
              <a:t>8</a:t>
            </a:fld>
            <a:endParaRPr lang="en-GB"/>
          </a:p>
        </p:txBody>
      </p:sp>
    </p:spTree>
    <p:extLst>
      <p:ext uri="{BB962C8B-B14F-4D97-AF65-F5344CB8AC3E}">
        <p14:creationId xmlns="" xmlns:p14="http://schemas.microsoft.com/office/powerpoint/2010/main" val="4014933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many years</a:t>
            </a:r>
            <a:r>
              <a:rPr lang="en-GB" baseline="0" dirty="0" smtClean="0"/>
              <a:t> now, the NHS has emphasised an organisational separation and autonomy that doesn’t make sense to staff or the patients and communities they serve</a:t>
            </a:r>
          </a:p>
          <a:p>
            <a:r>
              <a:rPr lang="en-GB" baseline="0" dirty="0" smtClean="0"/>
              <a:t>Producing an STP is not just about writing a document but it involves 5 things:</a:t>
            </a:r>
          </a:p>
          <a:p>
            <a:pPr lvl="1"/>
            <a:r>
              <a:rPr lang="en-GB" baseline="0" dirty="0" smtClean="0"/>
              <a:t>1) local leaders coming together as a team</a:t>
            </a:r>
          </a:p>
          <a:p>
            <a:pPr lvl="1"/>
            <a:r>
              <a:rPr lang="en-GB" dirty="0" smtClean="0"/>
              <a:t>2 developing a shared vision with the local community</a:t>
            </a:r>
            <a:r>
              <a:rPr lang="en-GB" baseline="0" dirty="0" smtClean="0"/>
              <a:t> which also </a:t>
            </a:r>
            <a:r>
              <a:rPr lang="en-GB" baseline="0" dirty="0" err="1" smtClean="0"/>
              <a:t>invlves</a:t>
            </a:r>
            <a:r>
              <a:rPr lang="en-GB" baseline="0" dirty="0" smtClean="0"/>
              <a:t> local </a:t>
            </a:r>
            <a:r>
              <a:rPr lang="en-GB" baseline="0" dirty="0" err="1" smtClean="0"/>
              <a:t>governement</a:t>
            </a:r>
            <a:endParaRPr lang="en-GB" baseline="0" dirty="0" smtClean="0"/>
          </a:p>
          <a:p>
            <a:pPr lvl="1"/>
            <a:r>
              <a:rPr lang="en-GB" baseline="0" dirty="0" smtClean="0"/>
              <a:t>3) Programme a coherent set of activities to make it happen</a:t>
            </a:r>
          </a:p>
          <a:p>
            <a:pPr lvl="1"/>
            <a:r>
              <a:rPr lang="en-GB" baseline="0" dirty="0" smtClean="0"/>
              <a:t>4) Execution against plan</a:t>
            </a:r>
          </a:p>
          <a:p>
            <a:pPr lvl="1"/>
            <a:r>
              <a:rPr lang="en-GB" baseline="0" dirty="0" smtClean="0"/>
              <a:t>5) Learning and adapting</a:t>
            </a:r>
          </a:p>
          <a:p>
            <a:r>
              <a:rPr lang="en-GB" baseline="0" dirty="0" smtClean="0"/>
              <a:t>Success also depends on having an open, engaging and iterative process that harness the </a:t>
            </a:r>
            <a:r>
              <a:rPr lang="en-GB" baseline="0" dirty="0" err="1" smtClean="0"/>
              <a:t>eneregies</a:t>
            </a:r>
            <a:r>
              <a:rPr lang="en-GB" baseline="0" dirty="0" smtClean="0"/>
              <a:t> of clinicians, patients, carers, citizens and local community partners including the independent and voluntary sectors and local government through Health and Wellbeing boards</a:t>
            </a:r>
          </a:p>
          <a:p>
            <a:r>
              <a:rPr lang="en-GB" baseline="0" dirty="0" smtClean="0"/>
              <a:t>STPs are the single application and approval process for being accepted onto programmes with transformation funding for 2017/18 onwards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Place based planning </a:t>
            </a:r>
          </a:p>
          <a:p>
            <a:endParaRPr lang="en-GB" baseline="0" dirty="0" smtClean="0"/>
          </a:p>
        </p:txBody>
      </p:sp>
      <p:sp>
        <p:nvSpPr>
          <p:cNvPr id="4" name="Slide Number Placeholder 3"/>
          <p:cNvSpPr>
            <a:spLocks noGrp="1"/>
          </p:cNvSpPr>
          <p:nvPr>
            <p:ph type="sldNum" sz="quarter" idx="10"/>
          </p:nvPr>
        </p:nvSpPr>
        <p:spPr/>
        <p:txBody>
          <a:bodyPr/>
          <a:lstStyle/>
          <a:p>
            <a:fld id="{3D94DF2C-6621-4A14-8B30-1155513A9DC3}" type="slidenum">
              <a:rPr lang="en-GB" smtClean="0"/>
              <a:pPr/>
              <a:t>9</a:t>
            </a:fld>
            <a:endParaRPr lang="en-GB" dirty="0"/>
          </a:p>
        </p:txBody>
      </p:sp>
    </p:spTree>
    <p:extLst>
      <p:ext uri="{BB962C8B-B14F-4D97-AF65-F5344CB8AC3E}">
        <p14:creationId xmlns="" xmlns:p14="http://schemas.microsoft.com/office/powerpoint/2010/main" val="119408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There’s a bit missing in that I haven’t talked</a:t>
            </a:r>
            <a:r>
              <a:rPr lang="en-GB" baseline="0" dirty="0" smtClean="0"/>
              <a:t> about benefits to people and their carers</a:t>
            </a:r>
            <a:endParaRPr lang="en-GB" dirty="0"/>
          </a:p>
        </p:txBody>
      </p:sp>
      <p:sp>
        <p:nvSpPr>
          <p:cNvPr id="4" name="Slide Number Placeholder 3"/>
          <p:cNvSpPr>
            <a:spLocks noGrp="1"/>
          </p:cNvSpPr>
          <p:nvPr>
            <p:ph type="sldNum" sz="quarter" idx="10"/>
          </p:nvPr>
        </p:nvSpPr>
        <p:spPr/>
        <p:txBody>
          <a:bodyPr/>
          <a:lstStyle/>
          <a:p>
            <a:fld id="{3D94DF2C-6621-4A14-8B30-1155513A9DC3}" type="slidenum">
              <a:rPr lang="en-GB" smtClean="0"/>
              <a:pPr/>
              <a:t>10</a:t>
            </a:fld>
            <a:endParaRPr lang="en-GB" dirty="0"/>
          </a:p>
        </p:txBody>
      </p:sp>
    </p:spTree>
    <p:extLst>
      <p:ext uri="{BB962C8B-B14F-4D97-AF65-F5344CB8AC3E}">
        <p14:creationId xmlns="" xmlns:p14="http://schemas.microsoft.com/office/powerpoint/2010/main" val="2412110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Supplement rather than replace</a:t>
            </a:r>
          </a:p>
          <a:p>
            <a:r>
              <a:rPr lang="en-GB" dirty="0" smtClean="0"/>
              <a:t>Low</a:t>
            </a:r>
            <a:r>
              <a:rPr lang="en-GB" baseline="0" dirty="0" smtClean="0"/>
              <a:t> cost rather than free because any multi-agency working requires investment of resources to build good working relationships</a:t>
            </a:r>
            <a:endParaRPr lang="en-GB" dirty="0"/>
          </a:p>
        </p:txBody>
      </p:sp>
      <p:sp>
        <p:nvSpPr>
          <p:cNvPr id="4" name="Slide Number Placeholder 3"/>
          <p:cNvSpPr>
            <a:spLocks noGrp="1"/>
          </p:cNvSpPr>
          <p:nvPr>
            <p:ph type="sldNum" sz="quarter" idx="10"/>
          </p:nvPr>
        </p:nvSpPr>
        <p:spPr/>
        <p:txBody>
          <a:bodyPr/>
          <a:lstStyle/>
          <a:p>
            <a:fld id="{3D94DF2C-6621-4A14-8B30-1155513A9DC3}" type="slidenum">
              <a:rPr lang="en-GB" smtClean="0"/>
              <a:pPr/>
              <a:t>11</a:t>
            </a:fld>
            <a:endParaRPr lang="en-GB" dirty="0"/>
          </a:p>
        </p:txBody>
      </p:sp>
    </p:spTree>
    <p:extLst>
      <p:ext uri="{BB962C8B-B14F-4D97-AF65-F5344CB8AC3E}">
        <p14:creationId xmlns="" xmlns:p14="http://schemas.microsoft.com/office/powerpoint/2010/main" val="2049510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7686270" y="5512615"/>
            <a:ext cx="964026" cy="964028"/>
          </a:xfrm>
          <a:prstGeom prst="rect">
            <a:avLst/>
          </a:prstGeom>
        </p:spPr>
      </p:pic>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 xmlns:p14="http://schemas.microsoft.com/office/powerpoint/2010/main" val="29309048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p14="http://schemas.microsoft.com/office/powerpoint/2010/main" val="265600642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6F7BEBC-58FF-4EE9-96C4-031CDAFF00AB}" type="datetimeFigureOut">
              <a:rPr lang="en-GB" smtClean="0"/>
              <a:pPr/>
              <a:t>15/02/2016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D6DC8F7E-09D0-4F64-A821-16EFB66EA4A9}" type="slidenum">
              <a:rPr lang="en-GB" smtClean="0"/>
              <a:pPr/>
              <a:t>‹#›</a:t>
            </a:fld>
            <a:endParaRPr lang="en-GB"/>
          </a:p>
        </p:txBody>
      </p:sp>
    </p:spTree>
    <p:extLst>
      <p:ext uri="{BB962C8B-B14F-4D97-AF65-F5344CB8AC3E}">
        <p14:creationId xmlns="" xmlns:p14="http://schemas.microsoft.com/office/powerpoint/2010/main" val="201942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1" name="Picture 10" descr="NHS England reversed out.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12" name="Picture 11"/>
          <p:cNvPicPr>
            <a:picLocks noChangeAspect="1"/>
          </p:cNvPicPr>
          <p:nvPr userDrawn="1"/>
        </p:nvPicPr>
        <p:blipFill>
          <a:blip r:embed="rId4" cstate="print"/>
          <a:stretch>
            <a:fillRect/>
          </a:stretch>
        </p:blipFill>
        <p:spPr>
          <a:xfrm>
            <a:off x="7538077" y="5514157"/>
            <a:ext cx="1222923" cy="962486"/>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spTree>
    <p:extLst>
      <p:ext uri="{BB962C8B-B14F-4D97-AF65-F5344CB8AC3E}">
        <p14:creationId xmlns="" xmlns:p14="http://schemas.microsoft.com/office/powerpoint/2010/main" val="2322313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descr="image5.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2480567"/>
            <a:ext cx="3746684"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9" name="Picture 8" descr="logo-a5.gif"/>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 xmlns:p14="http://schemas.microsoft.com/office/powerpoint/2010/main" val="27061201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10" descr="image6.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8930"/>
            <a:ext cx="9144000" cy="684907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pic>
        <p:nvPicPr>
          <p:cNvPr id="12" name="Picture 11" descr="logo-a5.gif"/>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078766" y="281202"/>
            <a:ext cx="816864" cy="509016"/>
          </a:xfrm>
          <a:prstGeom prst="rect">
            <a:avLst/>
          </a:prstGeom>
        </p:spPr>
      </p:pic>
      <p:sp>
        <p:nvSpPr>
          <p:cNvPr id="10"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 xmlns:p14="http://schemas.microsoft.com/office/powerpoint/2010/main" val="31019193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9" name="Picture 8" descr="image7.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1571824"/>
            <a:ext cx="3746684" cy="2160734"/>
          </a:xfrm>
        </p:spPr>
        <p:txBody>
          <a:bodyPr anchor="t">
            <a:noAutofit/>
          </a:bodyPr>
          <a:lstStyle>
            <a:lvl1pPr>
              <a:defRPr sz="4800"/>
            </a:lvl1pPr>
          </a:lstStyle>
          <a:p>
            <a:r>
              <a:rPr lang="en-GB" dirty="0" smtClean="0"/>
              <a:t>Click to edit Master title style</a:t>
            </a:r>
            <a:endParaRPr lang="en-US" dirty="0"/>
          </a:p>
        </p:txBody>
      </p:sp>
      <p:sp>
        <p:nvSpPr>
          <p:cNvPr id="10"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2" name="Picture 11" descr="NHS England reversed out.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077935" y="279908"/>
            <a:ext cx="817696" cy="509016"/>
          </a:xfrm>
          <a:prstGeom prst="rect">
            <a:avLst/>
          </a:prstGeom>
        </p:spPr>
      </p:pic>
      <p:sp>
        <p:nvSpPr>
          <p:cNvPr id="7" name="Content Placeholder 19"/>
          <p:cNvSpPr>
            <a:spLocks noGrp="1"/>
          </p:cNvSpPr>
          <p:nvPr>
            <p:ph sz="quarter" idx="12" hasCustomPrompt="1"/>
          </p:nvPr>
        </p:nvSpPr>
        <p:spPr>
          <a:xfrm>
            <a:off x="457200" y="5985383"/>
            <a:ext cx="3675271"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 xmlns:p14="http://schemas.microsoft.com/office/powerpoint/2010/main" val="31866583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0" name="Picture 9" descr="logo-a5.gif"/>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3893"/>
                </a:solidFill>
              </a:defRPr>
            </a:lvl1pPr>
          </a:lstStyle>
          <a:p>
            <a:pPr lvl="0"/>
            <a:r>
              <a:rPr lang="en-US" dirty="0" smtClean="0"/>
              <a:t>Insert date</a:t>
            </a:r>
            <a:endParaRPr lang="en-US" dirty="0"/>
          </a:p>
        </p:txBody>
      </p:sp>
    </p:spTree>
    <p:extLst>
      <p:ext uri="{BB962C8B-B14F-4D97-AF65-F5344CB8AC3E}">
        <p14:creationId xmlns="" xmlns:p14="http://schemas.microsoft.com/office/powerpoint/2010/main" val="276793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6" name="Picture 5" descr="NHS England reversed out.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 xmlns:p14="http://schemas.microsoft.com/office/powerpoint/2010/main" val="60677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pic>
        <p:nvPicPr>
          <p:cNvPr id="6" name="Picture 5" descr="logo-a5.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 xmlns:p14="http://schemas.microsoft.com/office/powerpoint/2010/main" val="1866254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57201" y="749912"/>
            <a:ext cx="7356815" cy="667725"/>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cstate="print"/>
          <a:stretch>
            <a:fillRect/>
          </a:stretch>
        </p:blipFill>
        <p:spPr>
          <a:xfrm>
            <a:off x="7538077" y="5514157"/>
            <a:ext cx="1222923" cy="962486"/>
          </a:xfrm>
          <a:prstGeom prst="rect">
            <a:avLst/>
          </a:prstGeom>
        </p:spPr>
      </p:pic>
    </p:spTree>
    <p:extLst>
      <p:ext uri="{BB962C8B-B14F-4D97-AF65-F5344CB8AC3E}">
        <p14:creationId xmlns="" xmlns:p14="http://schemas.microsoft.com/office/powerpoint/2010/main" val="421616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14" name="Picture 13" descr="logo-a5.png"/>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8078766" y="279908"/>
            <a:ext cx="816864" cy="509016"/>
          </a:xfrm>
          <a:prstGeom prst="rect">
            <a:avLst/>
          </a:prstGeom>
        </p:spPr>
      </p:pic>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902D5018-2030-2046-84FC-87E41EA86E42}" type="slidenum">
              <a:rPr lang="en-US" smtClean="0">
                <a:solidFill>
                  <a:srgbClr val="0072C6"/>
                </a:solidFill>
              </a:rPr>
              <a:pPr defTabSz="457200"/>
              <a:t>‹#›</a:t>
            </a:fld>
            <a:endParaRPr lang="en-US" dirty="0">
              <a:solidFill>
                <a:srgbClr val="0072C6"/>
              </a:solidFill>
            </a:endParaRPr>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prstClr val="black"/>
                </a:solidFill>
              </a:rPr>
              <a:t>www.england.nhs.uk</a:t>
            </a: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 xmlns:p14="http://schemas.microsoft.com/office/powerpoint/2010/main" val="316800299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5" r:id="rId8"/>
    <p:sldLayoutId id="2147483686" r:id="rId9"/>
    <p:sldLayoutId id="2147483687" r:id="rId10"/>
    <p:sldLayoutId id="2147483695" r:id="rId11"/>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mailto:Jacquie.white@nhs.net"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hyperlink" Target="http://www.england.nhs.uk/house-of-care/" TargetMode="External"/><Relationship Id="rId4" Type="http://schemas.openxmlformats.org/officeDocument/2006/relationships/hyperlink" Target="mailto:ObrienM@manchesterfire.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4400" dirty="0" smtClean="0"/>
              <a:t>Fire as a national health asset</a:t>
            </a:r>
            <a:br>
              <a:rPr lang="en-GB" sz="4400" dirty="0" smtClean="0"/>
            </a:br>
            <a:r>
              <a:rPr lang="en-GB" sz="4400" dirty="0" smtClean="0"/>
              <a:t/>
            </a:r>
            <a:br>
              <a:rPr lang="en-GB" sz="4400" dirty="0" smtClean="0"/>
            </a:br>
            <a:r>
              <a:rPr lang="en-GB" sz="4400" dirty="0"/>
              <a:t/>
            </a:r>
            <a:br>
              <a:rPr lang="en-GB" sz="4400" dirty="0"/>
            </a:br>
            <a:r>
              <a:rPr lang="en-GB" sz="4400" dirty="0" smtClean="0"/>
              <a:t/>
            </a:r>
            <a:br>
              <a:rPr lang="en-GB" sz="4400" dirty="0" smtClean="0"/>
            </a:br>
            <a:r>
              <a:rPr lang="en-GB" sz="4400" dirty="0"/>
              <a:t/>
            </a:r>
            <a:br>
              <a:rPr lang="en-GB" sz="4400" dirty="0"/>
            </a:br>
            <a:r>
              <a:rPr lang="en-GB" sz="4400" dirty="0" smtClean="0"/>
              <a:t/>
            </a:r>
            <a:br>
              <a:rPr lang="en-GB" sz="4400" dirty="0" smtClean="0"/>
            </a:br>
            <a:r>
              <a:rPr lang="en-GB" sz="1400" dirty="0" smtClean="0">
                <a:effectLst>
                  <a:outerShdw blurRad="38100" dist="38100" dir="2700000" algn="tl">
                    <a:srgbClr val="000000">
                      <a:alpha val="43137"/>
                    </a:srgbClr>
                  </a:outerShdw>
                </a:effectLst>
              </a:rPr>
              <a:t/>
            </a:r>
            <a:br>
              <a:rPr lang="en-GB" sz="1400" dirty="0" smtClean="0">
                <a:effectLst>
                  <a:outerShdw blurRad="38100" dist="38100" dir="2700000" algn="tl">
                    <a:srgbClr val="000000">
                      <a:alpha val="43137"/>
                    </a:srgbClr>
                  </a:outerShdw>
                </a:effectLst>
              </a:rPr>
            </a:br>
            <a:r>
              <a:rPr lang="en-GB" sz="1400" dirty="0" smtClean="0">
                <a:effectLst>
                  <a:outerShdw blurRad="38100" dist="38100" dir="2700000" algn="tl">
                    <a:srgbClr val="000000">
                      <a:alpha val="43137"/>
                    </a:srgbClr>
                  </a:outerShdw>
                </a:effectLst>
              </a:rPr>
              <a:t/>
            </a:r>
            <a:br>
              <a:rPr lang="en-GB" sz="1400" dirty="0" smtClean="0">
                <a:effectLst>
                  <a:outerShdw blurRad="38100" dist="38100" dir="2700000" algn="tl">
                    <a:srgbClr val="000000">
                      <a:alpha val="43137"/>
                    </a:srgbClr>
                  </a:outerShdw>
                </a:effectLst>
              </a:rPr>
            </a:br>
            <a:r>
              <a:rPr lang="en-GB" sz="1400" dirty="0" smtClean="0">
                <a:effectLst>
                  <a:outerShdw blurRad="38100" dist="38100" dir="2700000" algn="tl">
                    <a:srgbClr val="000000">
                      <a:alpha val="43137"/>
                    </a:srgbClr>
                  </a:outerShdw>
                </a:effectLst>
              </a:rPr>
              <a:t/>
            </a:r>
            <a:br>
              <a:rPr lang="en-GB" sz="1400" dirty="0" smtClean="0">
                <a:effectLst>
                  <a:outerShdw blurRad="38100" dist="38100" dir="2700000" algn="tl">
                    <a:srgbClr val="000000">
                      <a:alpha val="43137"/>
                    </a:srgbClr>
                  </a:outerShdw>
                </a:effectLst>
              </a:rPr>
            </a:br>
            <a:endParaRPr lang="en-GB" sz="2000" b="1" dirty="0">
              <a:effectLst>
                <a:outerShdw blurRad="38100" dist="38100" dir="2700000" algn="tl">
                  <a:srgbClr val="000000">
                    <a:alpha val="43137"/>
                  </a:srgbClr>
                </a:outerShdw>
              </a:effectLst>
            </a:endParaRPr>
          </a:p>
        </p:txBody>
      </p:sp>
      <p:sp>
        <p:nvSpPr>
          <p:cNvPr id="2" name="Content Placeholder 1"/>
          <p:cNvSpPr>
            <a:spLocks noGrp="1"/>
          </p:cNvSpPr>
          <p:nvPr>
            <p:ph sz="quarter" idx="11"/>
          </p:nvPr>
        </p:nvSpPr>
        <p:spPr/>
        <p:txBody>
          <a:bodyPr>
            <a:normAutofit lnSpcReduction="10000"/>
          </a:bodyPr>
          <a:lstStyle/>
          <a:p>
            <a:r>
              <a:rPr lang="en-GB" b="1" dirty="0">
                <a:effectLst>
                  <a:outerShdw blurRad="38100" dist="38100" dir="2700000" algn="tl">
                    <a:srgbClr val="000000">
                      <a:alpha val="43137"/>
                    </a:srgbClr>
                  </a:outerShdw>
                </a:effectLst>
              </a:rPr>
              <a:t>David Bramley </a:t>
            </a:r>
            <a:endParaRPr lang="en-GB" b="1" dirty="0" smtClean="0">
              <a:effectLst>
                <a:outerShdw blurRad="38100" dist="38100" dir="2700000" algn="tl">
                  <a:srgbClr val="000000">
                    <a:alpha val="43137"/>
                  </a:srgbClr>
                </a:outerShdw>
              </a:effectLst>
            </a:endParaRPr>
          </a:p>
          <a:p>
            <a:r>
              <a:rPr lang="en-GB" b="1" dirty="0" smtClean="0">
                <a:effectLst>
                  <a:outerShdw blurRad="38100" dist="38100" dir="2700000" algn="tl">
                    <a:srgbClr val="000000">
                      <a:alpha val="43137"/>
                    </a:srgbClr>
                  </a:outerShdw>
                </a:effectLst>
              </a:rPr>
              <a:t>(</a:t>
            </a:r>
            <a:r>
              <a:rPr lang="en-GB" b="1" dirty="0">
                <a:effectLst>
                  <a:outerShdw blurRad="38100" dist="38100" dir="2700000" algn="tl">
                    <a:srgbClr val="000000">
                      <a:alpha val="43137"/>
                    </a:srgbClr>
                  </a:outerShdw>
                </a:effectLst>
              </a:rPr>
              <a:t>NHS England)</a:t>
            </a:r>
            <a:endParaRPr lang="en-GB" dirty="0"/>
          </a:p>
        </p:txBody>
      </p:sp>
      <p:sp>
        <p:nvSpPr>
          <p:cNvPr id="7" name="Content Placeholder 6"/>
          <p:cNvSpPr>
            <a:spLocks noGrp="1"/>
          </p:cNvSpPr>
          <p:nvPr>
            <p:ph sz="quarter" idx="12"/>
          </p:nvPr>
        </p:nvSpPr>
        <p:spPr/>
        <p:txBody>
          <a:bodyPr/>
          <a:lstStyle/>
          <a:p>
            <a:r>
              <a:rPr lang="en-GB" dirty="0" smtClean="0"/>
              <a:t>16 February 2016</a:t>
            </a:r>
            <a:endParaRPr lang="en-GB" dirty="0"/>
          </a:p>
        </p:txBody>
      </p:sp>
      <p:sp>
        <p:nvSpPr>
          <p:cNvPr id="3" name="Slide Number Placeholder 2"/>
          <p:cNvSpPr>
            <a:spLocks noGrp="1"/>
          </p:cNvSpPr>
          <p:nvPr>
            <p:ph type="sldNum" sz="quarter" idx="4294967295"/>
          </p:nvPr>
        </p:nvSpPr>
        <p:spPr>
          <a:xfrm>
            <a:off x="0" y="6678613"/>
            <a:ext cx="300038" cy="179387"/>
          </a:xfrm>
        </p:spPr>
        <p:txBody>
          <a:bodyPr/>
          <a:lstStyle/>
          <a:p>
            <a:fld id="{23134A5E-8B9A-4F1B-8A1C-D54727A06F98}" type="slidenum">
              <a:rPr lang="en-GB" smtClean="0">
                <a:solidFill>
                  <a:prstClr val="white"/>
                </a:solidFill>
              </a:rPr>
              <a:pPr/>
              <a:t>1</a:t>
            </a:fld>
            <a:endParaRPr lang="en-GB" dirty="0">
              <a:solidFill>
                <a:prstClr val="white"/>
              </a:solidFill>
            </a:endParaRPr>
          </a:p>
        </p:txBody>
      </p:sp>
    </p:spTree>
    <p:extLst>
      <p:ext uri="{BB962C8B-B14F-4D97-AF65-F5344CB8AC3E}">
        <p14:creationId xmlns="" xmlns:p14="http://schemas.microsoft.com/office/powerpoint/2010/main" val="3681164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KWalkin\AppData\Local\Microsoft\Windows\Temporary Internet Files\Content.Outlook\8XZ4QED6\60074.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3869144"/>
            <a:ext cx="3654445" cy="2674418"/>
          </a:xfrm>
          <a:prstGeom prst="rect">
            <a:avLst/>
          </a:prstGeom>
          <a:noFill/>
          <a:ln>
            <a:noFill/>
          </a:ln>
        </p:spPr>
      </p:pic>
      <p:pic>
        <p:nvPicPr>
          <p:cNvPr id="8" name="Picture 7"/>
          <p:cNvPicPr/>
          <p:nvPr/>
        </p:nvPicPr>
        <p:blipFill rotWithShape="1">
          <a:blip r:embed="rId4" cstate="print">
            <a:extLst>
              <a:ext uri="{28A0092B-C50C-407E-A947-70E740481C1C}">
                <a14:useLocalDpi xmlns="" xmlns:a14="http://schemas.microsoft.com/office/drawing/2010/main" val="0"/>
              </a:ext>
            </a:extLst>
          </a:blip>
          <a:srcRect l="28778" t="26785" r="24708" b="17857"/>
          <a:stretch/>
        </p:blipFill>
        <p:spPr bwMode="auto">
          <a:xfrm>
            <a:off x="5470384" y="1286832"/>
            <a:ext cx="3655601" cy="2582312"/>
          </a:xfrm>
          <a:prstGeom prst="rect">
            <a:avLst/>
          </a:prstGeom>
          <a:ln>
            <a:noFill/>
          </a:ln>
          <a:extLst>
            <a:ext uri="{53640926-AAD7-44D8-BBD7-CCE9431645EC}">
              <a14:shadowObscured xmlns="" xmlns:a14="http://schemas.microsoft.com/office/drawing/2010/main"/>
            </a:ext>
          </a:extLst>
        </p:spPr>
      </p:pic>
      <p:sp>
        <p:nvSpPr>
          <p:cNvPr id="2" name="Content Placeholder 1"/>
          <p:cNvSpPr>
            <a:spLocks noGrp="1"/>
          </p:cNvSpPr>
          <p:nvPr>
            <p:ph idx="1"/>
          </p:nvPr>
        </p:nvSpPr>
        <p:spPr/>
        <p:txBody>
          <a:bodyPr/>
          <a:lstStyle/>
          <a:p>
            <a:endParaRPr lang="en-GB" dirty="0"/>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10</a:t>
            </a:fld>
            <a:endParaRPr lang="en-US" dirty="0">
              <a:solidFill>
                <a:srgbClr val="0072C6"/>
              </a:solidFill>
            </a:endParaRPr>
          </a:p>
        </p:txBody>
      </p:sp>
      <p:sp>
        <p:nvSpPr>
          <p:cNvPr id="4" name="Title 3"/>
          <p:cNvSpPr>
            <a:spLocks noGrp="1"/>
          </p:cNvSpPr>
          <p:nvPr>
            <p:ph type="title"/>
          </p:nvPr>
        </p:nvSpPr>
        <p:spPr>
          <a:xfrm>
            <a:off x="451823" y="587408"/>
            <a:ext cx="7356815" cy="667725"/>
          </a:xfrm>
        </p:spPr>
        <p:txBody>
          <a:bodyPr/>
          <a:lstStyle/>
          <a:p>
            <a:r>
              <a:rPr lang="en-GB" dirty="0" smtClean="0"/>
              <a:t>For people</a:t>
            </a:r>
            <a:endParaRPr lang="en-GB" dirty="0"/>
          </a:p>
        </p:txBody>
      </p:sp>
      <p:pic>
        <p:nvPicPr>
          <p:cNvPr id="5" name="Picture 4"/>
          <p:cNvPicPr/>
          <p:nvPr/>
        </p:nvPicPr>
        <p:blipFill rotWithShape="1">
          <a:blip r:embed="rId5" cstate="print">
            <a:extLst>
              <a:ext uri="{28A0092B-C50C-407E-A947-70E740481C1C}">
                <a14:useLocalDpi xmlns="" xmlns:a14="http://schemas.microsoft.com/office/drawing/2010/main" val="0"/>
              </a:ext>
            </a:extLst>
          </a:blip>
          <a:srcRect l="31170" t="39274" r="33369" b="35940"/>
          <a:stretch/>
        </p:blipFill>
        <p:spPr bwMode="auto">
          <a:xfrm>
            <a:off x="594291" y="1433568"/>
            <a:ext cx="5273853" cy="2212086"/>
          </a:xfrm>
          <a:prstGeom prst="rect">
            <a:avLst/>
          </a:prstGeom>
          <a:ln>
            <a:noFill/>
          </a:ln>
          <a:extLst>
            <a:ext uri="{53640926-AAD7-44D8-BBD7-CCE9431645EC}">
              <a14:shadowObscured xmlns="" xmlns:a14="http://schemas.microsoft.com/office/drawing/2010/main"/>
            </a:ext>
          </a:extLst>
        </p:spPr>
      </p:pic>
      <p:pic>
        <p:nvPicPr>
          <p:cNvPr id="6" name="Picture 5"/>
          <p:cNvPicPr/>
          <p:nvPr/>
        </p:nvPicPr>
        <p:blipFill rotWithShape="1">
          <a:blip r:embed="rId6" cstate="print">
            <a:extLst>
              <a:ext uri="{28A0092B-C50C-407E-A947-70E740481C1C}">
                <a14:useLocalDpi xmlns="" xmlns:a14="http://schemas.microsoft.com/office/drawing/2010/main" val="0"/>
              </a:ext>
            </a:extLst>
          </a:blip>
          <a:srcRect l="30614" t="49835" r="34167" b="28097"/>
          <a:stretch/>
        </p:blipFill>
        <p:spPr bwMode="auto">
          <a:xfrm>
            <a:off x="395536" y="4077072"/>
            <a:ext cx="5472608" cy="2088232"/>
          </a:xfrm>
          <a:prstGeom prst="rect">
            <a:avLst/>
          </a:prstGeom>
          <a:ln>
            <a:noFill/>
          </a:ln>
          <a:extLst>
            <a:ext uri="{53640926-AAD7-44D8-BBD7-CCE9431645EC}">
              <a14:shadowObscured xmlns="" xmlns:a14="http://schemas.microsoft.com/office/drawing/2010/main"/>
            </a:ext>
          </a:extLst>
        </p:spPr>
      </p:pic>
      <p:sp>
        <p:nvSpPr>
          <p:cNvPr id="9" name="TextBox 8"/>
          <p:cNvSpPr txBox="1"/>
          <p:nvPr/>
        </p:nvSpPr>
        <p:spPr>
          <a:xfrm>
            <a:off x="1259632" y="1544424"/>
            <a:ext cx="1224136" cy="305233"/>
          </a:xfrm>
          <a:prstGeom prst="rect">
            <a:avLst/>
          </a:prstGeom>
          <a:solidFill>
            <a:schemeClr val="accent2"/>
          </a:solidFill>
        </p:spPr>
        <p:txBody>
          <a:bodyPr wrap="square" rtlCol="0">
            <a:spAutoFit/>
          </a:bodyPr>
          <a:lstStyle/>
          <a:p>
            <a:endParaRPr lang="en-GB" dirty="0"/>
          </a:p>
        </p:txBody>
      </p:sp>
      <p:sp>
        <p:nvSpPr>
          <p:cNvPr id="10" name="TextBox 9"/>
          <p:cNvSpPr txBox="1"/>
          <p:nvPr/>
        </p:nvSpPr>
        <p:spPr>
          <a:xfrm>
            <a:off x="1115616" y="4221088"/>
            <a:ext cx="1224136" cy="369332"/>
          </a:xfrm>
          <a:prstGeom prst="rect">
            <a:avLst/>
          </a:prstGeom>
          <a:solidFill>
            <a:schemeClr val="accent2"/>
          </a:solidFill>
        </p:spPr>
        <p:txBody>
          <a:bodyPr wrap="square" rtlCol="0">
            <a:spAutoFit/>
          </a:bodyPr>
          <a:lstStyle/>
          <a:p>
            <a:endParaRPr lang="en-GB" dirty="0"/>
          </a:p>
        </p:txBody>
      </p:sp>
    </p:spTree>
    <p:extLst>
      <p:ext uri="{BB962C8B-B14F-4D97-AF65-F5344CB8AC3E}">
        <p14:creationId xmlns="" xmlns:p14="http://schemas.microsoft.com/office/powerpoint/2010/main" val="1417901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Supplement (not replace) existing health and care resources </a:t>
            </a:r>
          </a:p>
          <a:p>
            <a:r>
              <a:rPr lang="en-GB" dirty="0" smtClean="0"/>
              <a:t>Low cost opportunity with high potential rewards</a:t>
            </a:r>
          </a:p>
          <a:p>
            <a:r>
              <a:rPr lang="en-GB" dirty="0" smtClean="0"/>
              <a:t>Support current planning requirements</a:t>
            </a:r>
          </a:p>
          <a:p>
            <a:r>
              <a:rPr lang="en-GB" dirty="0" smtClean="0"/>
              <a:t>Support the people we all serve and each other</a:t>
            </a:r>
            <a:endParaRPr lang="en-GB" dirty="0"/>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11</a:t>
            </a:fld>
            <a:endParaRPr lang="en-US" dirty="0">
              <a:solidFill>
                <a:srgbClr val="0072C6"/>
              </a:solidFill>
            </a:endParaRPr>
          </a:p>
        </p:txBody>
      </p:sp>
      <p:sp>
        <p:nvSpPr>
          <p:cNvPr id="4" name="Title 3"/>
          <p:cNvSpPr>
            <a:spLocks noGrp="1"/>
          </p:cNvSpPr>
          <p:nvPr>
            <p:ph type="title"/>
          </p:nvPr>
        </p:nvSpPr>
        <p:spPr/>
        <p:txBody>
          <a:bodyPr/>
          <a:lstStyle/>
          <a:p>
            <a:r>
              <a:rPr lang="en-GB" dirty="0" smtClean="0"/>
              <a:t>Summary</a:t>
            </a:r>
            <a:endParaRPr lang="en-GB" dirty="0"/>
          </a:p>
        </p:txBody>
      </p:sp>
    </p:spTree>
    <p:extLst>
      <p:ext uri="{BB962C8B-B14F-4D97-AF65-F5344CB8AC3E}">
        <p14:creationId xmlns="" xmlns:p14="http://schemas.microsoft.com/office/powerpoint/2010/main" val="713181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dirty="0" smtClean="0"/>
          </a:p>
          <a:p>
            <a:endParaRPr lang="en-GB" dirty="0" smtClean="0"/>
          </a:p>
          <a:p>
            <a:endParaRPr lang="en-GB" dirty="0"/>
          </a:p>
          <a:p>
            <a:r>
              <a:rPr lang="en-GB" dirty="0" smtClean="0">
                <a:hlinkClick r:id="rId3"/>
              </a:rPr>
              <a:t>david.bramley@nhs.net</a:t>
            </a:r>
            <a:r>
              <a:rPr lang="en-GB" dirty="0" smtClean="0"/>
              <a:t>  </a:t>
            </a:r>
          </a:p>
          <a:p>
            <a:pPr marL="0" indent="0">
              <a:buNone/>
            </a:pPr>
            <a:endParaRPr lang="en-GB" dirty="0" smtClean="0">
              <a:hlinkClick r:id="rId4"/>
            </a:endParaRPr>
          </a:p>
          <a:p>
            <a:r>
              <a:rPr lang="en-GB" dirty="0" smtClean="0">
                <a:hlinkClick r:id="rId5"/>
              </a:rPr>
              <a:t>http://www.england.nhs.uk/house-of-care/</a:t>
            </a:r>
            <a:r>
              <a:rPr lang="en-GB" dirty="0" smtClean="0"/>
              <a:t> </a:t>
            </a:r>
          </a:p>
          <a:p>
            <a:endParaRPr lang="en-GB" dirty="0"/>
          </a:p>
          <a:p>
            <a:pPr marL="0" indent="0">
              <a:buNone/>
            </a:pPr>
            <a:r>
              <a:rPr lang="en-GB" dirty="0" smtClean="0"/>
              <a:t>  #</a:t>
            </a:r>
            <a:r>
              <a:rPr lang="en-GB" dirty="0" err="1" smtClean="0"/>
              <a:t>fireasahealthasset</a:t>
            </a:r>
            <a:r>
              <a:rPr lang="en-GB" dirty="0" smtClean="0"/>
              <a:t> 			#</a:t>
            </a:r>
            <a:r>
              <a:rPr lang="en-GB" dirty="0" err="1" smtClean="0"/>
              <a:t>syfirehealth</a:t>
            </a:r>
            <a:endParaRPr lang="en-GB" dirty="0"/>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12</a:t>
            </a:fld>
            <a:endParaRPr lang="en-US" dirty="0">
              <a:solidFill>
                <a:srgbClr val="0072C6"/>
              </a:solidFill>
            </a:endParaRPr>
          </a:p>
        </p:txBody>
      </p:sp>
      <p:sp>
        <p:nvSpPr>
          <p:cNvPr id="7" name="Rectangle 2"/>
          <p:cNvSpPr>
            <a:spLocks noGrp="1" noChangeArrowheads="1"/>
          </p:cNvSpPr>
          <p:nvPr>
            <p:ph type="title"/>
          </p:nvPr>
        </p:nvSpPr>
        <p:spPr bwMode="auto">
          <a:xfrm>
            <a:off x="2267744" y="1484784"/>
            <a:ext cx="3776996"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dirty="0" smtClean="0">
                <a:ln>
                  <a:noFill/>
                </a:ln>
                <a:solidFill>
                  <a:srgbClr val="0070C0"/>
                </a:solidFill>
                <a:effectLst/>
                <a:latin typeface="Arial Unicode MS" panose="020B0604020202020204" pitchFamily="34" charset="-128"/>
              </a:rPr>
              <a:t>Thank you</a:t>
            </a:r>
            <a:endParaRPr kumimoji="0" lang="en-US" altLang="en-US" sz="6000" b="0" i="0" u="none" strike="noStrike" cap="none" normalizeH="0" baseline="0" dirty="0" smtClean="0">
              <a:ln>
                <a:noFill/>
              </a:ln>
              <a:solidFill>
                <a:srgbClr val="0070C0"/>
              </a:solidFill>
              <a:effectLst/>
              <a:latin typeface="Arial" panose="020B0604020202020204" pitchFamily="34" charset="0"/>
            </a:endParaRPr>
          </a:p>
        </p:txBody>
      </p:sp>
    </p:spTree>
    <p:extLst>
      <p:ext uri="{BB962C8B-B14F-4D97-AF65-F5344CB8AC3E}">
        <p14:creationId xmlns="" xmlns:p14="http://schemas.microsoft.com/office/powerpoint/2010/main" val="1643213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sz="half" idx="1"/>
          </p:nvPr>
        </p:nvSpPr>
        <p:spPr>
          <a:xfrm>
            <a:off x="457200" y="1600201"/>
            <a:ext cx="8363272" cy="4493096"/>
          </a:xfrm>
        </p:spPr>
        <p:txBody>
          <a:bodyPr/>
          <a:lstStyle/>
          <a:p>
            <a:r>
              <a:rPr lang="en-GB" dirty="0" smtClean="0"/>
              <a:t>Key points</a:t>
            </a:r>
          </a:p>
          <a:p>
            <a:r>
              <a:rPr lang="en-GB" dirty="0" smtClean="0"/>
              <a:t>The challenge to health and care</a:t>
            </a:r>
          </a:p>
          <a:p>
            <a:r>
              <a:rPr lang="en-GB" dirty="0" smtClean="0"/>
              <a:t>Journey so far</a:t>
            </a:r>
          </a:p>
          <a:p>
            <a:r>
              <a:rPr lang="en-GB" dirty="0" smtClean="0"/>
              <a:t>Why work together?</a:t>
            </a:r>
          </a:p>
          <a:p>
            <a:pPr lvl="1"/>
            <a:r>
              <a:rPr lang="en-GB" dirty="0" smtClean="0"/>
              <a:t>Meeting the challenge</a:t>
            </a:r>
          </a:p>
          <a:p>
            <a:pPr lvl="1"/>
            <a:r>
              <a:rPr lang="en-GB" dirty="0" smtClean="0"/>
              <a:t>Supporting planning requirements</a:t>
            </a:r>
          </a:p>
          <a:p>
            <a:pPr lvl="1"/>
            <a:r>
              <a:rPr lang="en-GB" dirty="0" smtClean="0"/>
              <a:t>Benefits to people</a:t>
            </a:r>
          </a:p>
          <a:p>
            <a:r>
              <a:rPr lang="en-GB" dirty="0" smtClean="0"/>
              <a:t>Summary</a:t>
            </a:r>
          </a:p>
        </p:txBody>
      </p:sp>
      <p:sp>
        <p:nvSpPr>
          <p:cNvPr id="5" name="Slide Number Placeholder 4"/>
          <p:cNvSpPr>
            <a:spLocks noGrp="1"/>
          </p:cNvSpPr>
          <p:nvPr>
            <p:ph type="sldNum" sz="quarter" idx="12"/>
          </p:nvPr>
        </p:nvSpPr>
        <p:spPr/>
        <p:txBody>
          <a:bodyPr/>
          <a:lstStyle/>
          <a:p>
            <a:fld id="{D6DC8F7E-09D0-4F64-A821-16EFB66EA4A9}" type="slidenum">
              <a:rPr lang="en-GB" smtClean="0"/>
              <a:pPr/>
              <a:t>2</a:t>
            </a:fld>
            <a:endParaRPr lang="en-GB"/>
          </a:p>
        </p:txBody>
      </p:sp>
    </p:spTree>
    <p:extLst>
      <p:ext uri="{BB962C8B-B14F-4D97-AF65-F5344CB8AC3E}">
        <p14:creationId xmlns="" xmlns:p14="http://schemas.microsoft.com/office/powerpoint/2010/main" val="3060186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Supplement (not replace) existing health and care resources </a:t>
            </a:r>
          </a:p>
          <a:p>
            <a:r>
              <a:rPr lang="en-GB" dirty="0" smtClean="0"/>
              <a:t>Low cost opportunity with high potential rewards</a:t>
            </a:r>
          </a:p>
          <a:p>
            <a:r>
              <a:rPr lang="en-GB" dirty="0" smtClean="0"/>
              <a:t>Support current planning requirements</a:t>
            </a:r>
          </a:p>
          <a:p>
            <a:r>
              <a:rPr lang="en-GB" dirty="0" smtClean="0"/>
              <a:t>Support the people we all serve and other services</a:t>
            </a:r>
            <a:endParaRPr lang="en-GB" dirty="0"/>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3</a:t>
            </a:fld>
            <a:endParaRPr lang="en-US" dirty="0">
              <a:solidFill>
                <a:srgbClr val="0072C6"/>
              </a:solidFill>
            </a:endParaRPr>
          </a:p>
        </p:txBody>
      </p:sp>
      <p:sp>
        <p:nvSpPr>
          <p:cNvPr id="4" name="Title 3"/>
          <p:cNvSpPr>
            <a:spLocks noGrp="1"/>
          </p:cNvSpPr>
          <p:nvPr>
            <p:ph type="title"/>
          </p:nvPr>
        </p:nvSpPr>
        <p:spPr/>
        <p:txBody>
          <a:bodyPr/>
          <a:lstStyle/>
          <a:p>
            <a:r>
              <a:rPr lang="en-GB" dirty="0" smtClean="0"/>
              <a:t>Key points</a:t>
            </a:r>
            <a:endParaRPr lang="en-GB" dirty="0"/>
          </a:p>
        </p:txBody>
      </p:sp>
    </p:spTree>
    <p:extLst>
      <p:ext uri="{BB962C8B-B14F-4D97-AF65-F5344CB8AC3E}">
        <p14:creationId xmlns="" xmlns:p14="http://schemas.microsoft.com/office/powerpoint/2010/main" val="3296901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356815" cy="667725"/>
          </a:xfrm>
        </p:spPr>
        <p:txBody>
          <a:bodyPr/>
          <a:lstStyle/>
          <a:p>
            <a:r>
              <a:rPr lang="en-GB" dirty="0" smtClean="0"/>
              <a:t>What is the challenge?</a:t>
            </a:r>
            <a:endParaRPr lang="en-GB" dirty="0"/>
          </a:p>
        </p:txBody>
      </p:sp>
      <p:sp>
        <p:nvSpPr>
          <p:cNvPr id="3" name="Content Placeholder 2"/>
          <p:cNvSpPr>
            <a:spLocks noGrp="1"/>
          </p:cNvSpPr>
          <p:nvPr>
            <p:ph sz="half" idx="1"/>
          </p:nvPr>
        </p:nvSpPr>
        <p:spPr>
          <a:xfrm>
            <a:off x="457200" y="928374"/>
            <a:ext cx="8229600" cy="5596970"/>
          </a:xfrm>
        </p:spPr>
        <p:txBody>
          <a:bodyPr>
            <a:normAutofit/>
          </a:bodyPr>
          <a:lstStyle/>
          <a:p>
            <a:pPr lvl="0"/>
            <a:r>
              <a:rPr lang="en-GB" dirty="0" smtClean="0"/>
              <a:t>Dramatic improvement over the past fifteen years have </a:t>
            </a:r>
            <a:r>
              <a:rPr lang="en-GB" dirty="0"/>
              <a:t>created new demands on the </a:t>
            </a:r>
            <a:r>
              <a:rPr lang="en-GB" dirty="0" smtClean="0"/>
              <a:t>NHS and other organisations, </a:t>
            </a:r>
          </a:p>
          <a:p>
            <a:pPr lvl="0"/>
            <a:endParaRPr lang="en-GB" dirty="0" smtClean="0"/>
          </a:p>
          <a:p>
            <a:pPr lvl="0"/>
            <a:r>
              <a:rPr lang="en-GB" dirty="0" smtClean="0"/>
              <a:t>People </a:t>
            </a:r>
            <a:r>
              <a:rPr lang="en-GB" dirty="0"/>
              <a:t>live longer with multiple long-term conditions, including frailty, and increasingly complex care requirements</a:t>
            </a:r>
            <a:r>
              <a:rPr lang="en-GB" dirty="0" smtClean="0"/>
              <a:t>.</a:t>
            </a:r>
          </a:p>
          <a:p>
            <a:pPr marL="0" indent="0">
              <a:buNone/>
            </a:pPr>
            <a:endParaRPr lang="en-GB" dirty="0" smtClean="0">
              <a:solidFill>
                <a:srgbClr val="FF0000"/>
              </a:solidFill>
            </a:endParaRPr>
          </a:p>
          <a:p>
            <a:pPr lvl="0"/>
            <a:endParaRPr lang="en-GB" dirty="0"/>
          </a:p>
          <a:p>
            <a:endParaRPr lang="en-GB" dirty="0"/>
          </a:p>
          <a:p>
            <a:endParaRPr lang="en-GB" dirty="0"/>
          </a:p>
        </p:txBody>
      </p:sp>
    </p:spTree>
    <p:extLst>
      <p:ext uri="{BB962C8B-B14F-4D97-AF65-F5344CB8AC3E}">
        <p14:creationId xmlns="" xmlns:p14="http://schemas.microsoft.com/office/powerpoint/2010/main" val="3302372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5</a:t>
            </a:fld>
            <a:endParaRPr lang="en-US" dirty="0">
              <a:solidFill>
                <a:srgbClr val="0072C6"/>
              </a:solidFill>
            </a:endParaRPr>
          </a:p>
        </p:txBody>
      </p:sp>
      <p:sp>
        <p:nvSpPr>
          <p:cNvPr id="4" name="Title 3"/>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88640"/>
            <a:ext cx="9141563" cy="66530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11809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96752"/>
            <a:ext cx="8136904" cy="5184576"/>
          </a:xfrm>
        </p:spPr>
        <p:txBody>
          <a:bodyPr>
            <a:normAutofit/>
          </a:bodyPr>
          <a:lstStyle/>
          <a:p>
            <a:pPr marL="0" lvl="0" indent="0">
              <a:buClr>
                <a:srgbClr val="0072C6"/>
              </a:buClr>
              <a:buNone/>
            </a:pPr>
            <a:r>
              <a:rPr lang="en-GB" sz="1800" b="1" dirty="0" smtClean="0">
                <a:solidFill>
                  <a:prstClr val="black"/>
                </a:solidFill>
              </a:rPr>
              <a:t>October 2014</a:t>
            </a:r>
          </a:p>
          <a:p>
            <a:pPr lvl="0">
              <a:buClr>
                <a:srgbClr val="0072C6"/>
              </a:buClr>
            </a:pPr>
            <a:r>
              <a:rPr lang="en-GB" sz="1800" dirty="0" smtClean="0">
                <a:solidFill>
                  <a:prstClr val="black"/>
                </a:solidFill>
              </a:rPr>
              <a:t>Recognition that the NHS is facing the same challenge as the FRS did 10 years ago – moving from chasing demand to getting serious about prevention, and that FRSs could help with the demand on NHS services</a:t>
            </a:r>
          </a:p>
          <a:p>
            <a:pPr lvl="0">
              <a:buClr>
                <a:srgbClr val="0072C6"/>
              </a:buClr>
            </a:pPr>
            <a:endParaRPr lang="en-GB" sz="1800" dirty="0" smtClean="0">
              <a:solidFill>
                <a:prstClr val="black"/>
              </a:solidFill>
            </a:endParaRPr>
          </a:p>
          <a:p>
            <a:pPr marL="0" lvl="0" indent="0">
              <a:buClr>
                <a:srgbClr val="0072C6"/>
              </a:buClr>
              <a:buNone/>
            </a:pPr>
            <a:r>
              <a:rPr lang="en-GB" sz="1800" b="1" dirty="0" smtClean="0">
                <a:solidFill>
                  <a:prstClr val="black"/>
                </a:solidFill>
              </a:rPr>
              <a:t>January 2015</a:t>
            </a:r>
            <a:endParaRPr lang="en-GB" sz="1800" b="1" dirty="0">
              <a:solidFill>
                <a:prstClr val="black"/>
              </a:solidFill>
            </a:endParaRPr>
          </a:p>
          <a:p>
            <a:pPr lvl="0">
              <a:buClr>
                <a:srgbClr val="0072C6"/>
              </a:buClr>
            </a:pPr>
            <a:r>
              <a:rPr lang="en-GB" sz="1800" dirty="0" smtClean="0">
                <a:solidFill>
                  <a:prstClr val="black"/>
                </a:solidFill>
              </a:rPr>
              <a:t>Chief Fire Officer Association meet with Simon Stevens and agreed to work together, including specifically challenging CFOA to think about how they could help support the NHS to reduce excess winter deaths.</a:t>
            </a:r>
          </a:p>
          <a:p>
            <a:pPr marL="0" lvl="0" indent="0">
              <a:buClr>
                <a:srgbClr val="0072C6"/>
              </a:buClr>
              <a:buNone/>
            </a:pPr>
            <a:endParaRPr lang="en-GB" sz="1800" dirty="0" smtClean="0">
              <a:solidFill>
                <a:prstClr val="black"/>
              </a:solidFill>
            </a:endParaRPr>
          </a:p>
          <a:p>
            <a:pPr marL="0" lvl="0" indent="0">
              <a:buClr>
                <a:srgbClr val="0072C6"/>
              </a:buClr>
              <a:buNone/>
            </a:pPr>
            <a:r>
              <a:rPr lang="en-GB" sz="1800" b="1" dirty="0" smtClean="0">
                <a:solidFill>
                  <a:prstClr val="black"/>
                </a:solidFill>
              </a:rPr>
              <a:t>April 2015</a:t>
            </a:r>
            <a:r>
              <a:rPr lang="en-GB" sz="1800" dirty="0" smtClean="0">
                <a:solidFill>
                  <a:prstClr val="black"/>
                </a:solidFill>
              </a:rPr>
              <a:t> </a:t>
            </a:r>
            <a:endParaRPr lang="en-GB" sz="1800" dirty="0">
              <a:solidFill>
                <a:prstClr val="black"/>
              </a:solidFill>
            </a:endParaRPr>
          </a:p>
          <a:p>
            <a:pPr lvl="0">
              <a:buClr>
                <a:srgbClr val="0072C6"/>
              </a:buClr>
            </a:pPr>
            <a:r>
              <a:rPr lang="en-GB" sz="1800" dirty="0" smtClean="0">
                <a:solidFill>
                  <a:prstClr val="black"/>
                </a:solidFill>
              </a:rPr>
              <a:t>Fire Health Summit held with representatives from NHS England, CFOA, Public Health England (PHE), Age UK, and the Local Government Association (LGA)</a:t>
            </a:r>
          </a:p>
          <a:p>
            <a:pPr lvl="0">
              <a:buClr>
                <a:srgbClr val="0072C6"/>
              </a:buClr>
            </a:pPr>
            <a:r>
              <a:rPr lang="en-GB" sz="1800" dirty="0" smtClean="0">
                <a:solidFill>
                  <a:prstClr val="black"/>
                </a:solidFill>
              </a:rPr>
              <a:t>LGA published Beyond Fighting Fires – case studies showing the role of the FRS in improving the public’s health</a:t>
            </a:r>
            <a:endParaRPr lang="en-GB" sz="1800" dirty="0">
              <a:solidFill>
                <a:prstClr val="black"/>
              </a:solidFill>
            </a:endParaRPr>
          </a:p>
          <a:p>
            <a:pPr lvl="0">
              <a:buClr>
                <a:srgbClr val="0072C6"/>
              </a:buClr>
            </a:pPr>
            <a:endParaRPr lang="en-GB" sz="1800" dirty="0" smtClean="0">
              <a:solidFill>
                <a:prstClr val="black"/>
              </a:solidFill>
            </a:endParaRPr>
          </a:p>
        </p:txBody>
      </p:sp>
      <p:sp>
        <p:nvSpPr>
          <p:cNvPr id="3" name="Title 2"/>
          <p:cNvSpPr>
            <a:spLocks noGrp="1"/>
          </p:cNvSpPr>
          <p:nvPr>
            <p:ph type="title"/>
          </p:nvPr>
        </p:nvSpPr>
        <p:spPr>
          <a:xfrm>
            <a:off x="467544" y="404664"/>
            <a:ext cx="7356815" cy="667725"/>
          </a:xfrm>
        </p:spPr>
        <p:txBody>
          <a:bodyPr>
            <a:normAutofit/>
          </a:bodyPr>
          <a:lstStyle/>
          <a:p>
            <a:r>
              <a:rPr lang="en-GB" dirty="0" smtClean="0"/>
              <a:t>Journey so far (1 of 2)</a:t>
            </a:r>
            <a:endParaRPr lang="en-GB" dirty="0"/>
          </a:p>
        </p:txBody>
      </p:sp>
    </p:spTree>
    <p:extLst>
      <p:ext uri="{BB962C8B-B14F-4D97-AF65-F5344CB8AC3E}">
        <p14:creationId xmlns="" xmlns:p14="http://schemas.microsoft.com/office/powerpoint/2010/main" val="1940303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8712968" cy="3950736"/>
          </a:xfrm>
        </p:spPr>
        <p:txBody>
          <a:bodyPr>
            <a:noAutofit/>
          </a:bodyPr>
          <a:lstStyle/>
          <a:p>
            <a:pPr marL="0" lvl="0" indent="0">
              <a:buClr>
                <a:srgbClr val="0072C6"/>
              </a:buClr>
              <a:buNone/>
            </a:pPr>
            <a:r>
              <a:rPr lang="en-GB" sz="1600" b="1" dirty="0">
                <a:solidFill>
                  <a:prstClr val="black"/>
                </a:solidFill>
              </a:rPr>
              <a:t>October 2015</a:t>
            </a:r>
          </a:p>
          <a:p>
            <a:pPr lvl="0">
              <a:buClr>
                <a:srgbClr val="0072C6"/>
              </a:buClr>
            </a:pPr>
            <a:r>
              <a:rPr lang="en-GB" sz="1600" dirty="0" smtClean="0">
                <a:solidFill>
                  <a:prstClr val="black"/>
                </a:solidFill>
              </a:rPr>
              <a:t>Published </a:t>
            </a:r>
            <a:r>
              <a:rPr lang="en-GB" sz="1600" b="1" dirty="0">
                <a:solidFill>
                  <a:prstClr val="black"/>
                </a:solidFill>
              </a:rPr>
              <a:t>consensus statement </a:t>
            </a:r>
            <a:r>
              <a:rPr lang="en-GB" sz="1600" dirty="0">
                <a:solidFill>
                  <a:prstClr val="black"/>
                </a:solidFill>
              </a:rPr>
              <a:t>to encourage local areas to develop joint strategies for intelligence-led early intervention and prevention and sustain people’s independence for longer thereby reducing preventable hospital admissions and avoidable winter pressures.  Accompanied by </a:t>
            </a:r>
            <a:r>
              <a:rPr lang="en-GB" sz="1600" b="1" dirty="0">
                <a:solidFill>
                  <a:prstClr val="black"/>
                </a:solidFill>
              </a:rPr>
              <a:t>design principles </a:t>
            </a:r>
            <a:r>
              <a:rPr lang="en-GB" sz="1600" dirty="0" smtClean="0">
                <a:solidFill>
                  <a:prstClr val="black"/>
                </a:solidFill>
              </a:rPr>
              <a:t>for “</a:t>
            </a:r>
            <a:r>
              <a:rPr lang="en-GB" sz="1600" dirty="0">
                <a:solidFill>
                  <a:prstClr val="black"/>
                </a:solidFill>
              </a:rPr>
              <a:t>Safe and Well </a:t>
            </a:r>
            <a:r>
              <a:rPr lang="en-GB" sz="1600" dirty="0" smtClean="0">
                <a:solidFill>
                  <a:prstClr val="black"/>
                </a:solidFill>
              </a:rPr>
              <a:t>visits” </a:t>
            </a:r>
            <a:endParaRPr lang="en-GB" sz="1600" dirty="0">
              <a:solidFill>
                <a:prstClr val="black"/>
              </a:solidFill>
            </a:endParaRPr>
          </a:p>
          <a:p>
            <a:pPr marL="0" lvl="0" indent="0">
              <a:buClr>
                <a:srgbClr val="0072C6"/>
              </a:buClr>
              <a:buNone/>
            </a:pPr>
            <a:endParaRPr lang="en-GB" sz="1600" dirty="0">
              <a:solidFill>
                <a:prstClr val="black"/>
              </a:solidFill>
            </a:endParaRPr>
          </a:p>
          <a:p>
            <a:pPr marL="0" lvl="0" indent="0">
              <a:buClr>
                <a:srgbClr val="0072C6"/>
              </a:buClr>
              <a:buNone/>
            </a:pPr>
            <a:r>
              <a:rPr lang="en-GB" sz="1600" b="1" dirty="0">
                <a:solidFill>
                  <a:prstClr val="black"/>
                </a:solidFill>
              </a:rPr>
              <a:t>November 2015</a:t>
            </a:r>
          </a:p>
          <a:p>
            <a:pPr lvl="0">
              <a:buClr>
                <a:srgbClr val="0072C6"/>
              </a:buClr>
            </a:pPr>
            <a:r>
              <a:rPr lang="en-GB" sz="1600" dirty="0">
                <a:solidFill>
                  <a:prstClr val="black"/>
                </a:solidFill>
              </a:rPr>
              <a:t>PHE winter pilots commence with </a:t>
            </a:r>
            <a:r>
              <a:rPr lang="en-GB" sz="1600" dirty="0" smtClean="0">
                <a:solidFill>
                  <a:prstClr val="black"/>
                </a:solidFill>
              </a:rPr>
              <a:t>Greater </a:t>
            </a:r>
            <a:r>
              <a:rPr lang="en-GB" sz="1600" dirty="0">
                <a:solidFill>
                  <a:prstClr val="black"/>
                </a:solidFill>
              </a:rPr>
              <a:t>Manchester, Staffordshire and Gloucestershire Fire and Rescue Services.  </a:t>
            </a:r>
            <a:r>
              <a:rPr lang="en-GB" sz="1600" dirty="0" smtClean="0">
                <a:solidFill>
                  <a:prstClr val="black"/>
                </a:solidFill>
              </a:rPr>
              <a:t>Focus on falls prevention, social isolation, cold homes and signposting to flu immunisation.  Results </a:t>
            </a:r>
            <a:r>
              <a:rPr lang="en-GB" sz="1600" dirty="0">
                <a:solidFill>
                  <a:prstClr val="black"/>
                </a:solidFill>
              </a:rPr>
              <a:t>expected summer 2016</a:t>
            </a:r>
          </a:p>
          <a:p>
            <a:pPr marL="0" lvl="0" indent="0">
              <a:buClr>
                <a:srgbClr val="0072C6"/>
              </a:buClr>
              <a:buNone/>
            </a:pPr>
            <a:endParaRPr lang="en-GB" sz="1600" dirty="0">
              <a:solidFill>
                <a:prstClr val="black"/>
              </a:solidFill>
            </a:endParaRPr>
          </a:p>
          <a:p>
            <a:pPr marL="0" lvl="0" indent="0">
              <a:buClr>
                <a:srgbClr val="0072C6"/>
              </a:buClr>
              <a:buNone/>
            </a:pPr>
            <a:r>
              <a:rPr lang="en-GB" sz="1600" b="1" dirty="0">
                <a:solidFill>
                  <a:prstClr val="black"/>
                </a:solidFill>
              </a:rPr>
              <a:t>February / March 2016 and beyond</a:t>
            </a:r>
          </a:p>
          <a:p>
            <a:pPr lvl="0">
              <a:buClr>
                <a:srgbClr val="0072C6"/>
              </a:buClr>
            </a:pPr>
            <a:r>
              <a:rPr lang="en-GB" sz="1600" dirty="0">
                <a:solidFill>
                  <a:prstClr val="black"/>
                </a:solidFill>
              </a:rPr>
              <a:t>Regional meetings</a:t>
            </a:r>
          </a:p>
          <a:p>
            <a:pPr lvl="0">
              <a:buClr>
                <a:srgbClr val="0072C6"/>
              </a:buClr>
            </a:pPr>
            <a:r>
              <a:rPr lang="en-GB" sz="1600" dirty="0">
                <a:solidFill>
                  <a:prstClr val="black"/>
                </a:solidFill>
              </a:rPr>
              <a:t>Guidance to support commissioners to maximise opportunities</a:t>
            </a:r>
          </a:p>
          <a:p>
            <a:pPr lvl="0">
              <a:buClr>
                <a:srgbClr val="0072C6"/>
              </a:buClr>
            </a:pPr>
            <a:r>
              <a:rPr lang="en-GB" sz="1600" dirty="0">
                <a:solidFill>
                  <a:prstClr val="black"/>
                </a:solidFill>
              </a:rPr>
              <a:t>Making every contact count</a:t>
            </a:r>
          </a:p>
          <a:p>
            <a:pPr lvl="0">
              <a:buClr>
                <a:srgbClr val="0072C6"/>
              </a:buClr>
            </a:pPr>
            <a:r>
              <a:rPr lang="en-GB" sz="1600" dirty="0">
                <a:solidFill>
                  <a:prstClr val="black"/>
                </a:solidFill>
              </a:rPr>
              <a:t>Evaluation and prioritisation</a:t>
            </a:r>
          </a:p>
          <a:p>
            <a:pPr lvl="0">
              <a:buClr>
                <a:srgbClr val="0072C6"/>
              </a:buClr>
            </a:pPr>
            <a:r>
              <a:rPr lang="en-GB" sz="1600" dirty="0">
                <a:solidFill>
                  <a:prstClr val="black"/>
                </a:solidFill>
              </a:rPr>
              <a:t>Information sharing</a:t>
            </a:r>
          </a:p>
          <a:p>
            <a:pPr lvl="0">
              <a:buClr>
                <a:srgbClr val="0072C6"/>
              </a:buClr>
            </a:pPr>
            <a:r>
              <a:rPr lang="en-GB" sz="1600" dirty="0">
                <a:solidFill>
                  <a:prstClr val="black"/>
                </a:solidFill>
              </a:rPr>
              <a:t>Workforce and training</a:t>
            </a:r>
          </a:p>
          <a:p>
            <a:pPr lvl="0">
              <a:buClr>
                <a:srgbClr val="0072C6"/>
              </a:buClr>
            </a:pPr>
            <a:r>
              <a:rPr lang="en-GB" sz="1600" dirty="0" smtClean="0">
                <a:solidFill>
                  <a:prstClr val="black"/>
                </a:solidFill>
              </a:rPr>
              <a:t>Communications</a:t>
            </a:r>
            <a:endParaRPr lang="en-GB" sz="3600" dirty="0"/>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7</a:t>
            </a:fld>
            <a:endParaRPr lang="en-US" dirty="0">
              <a:solidFill>
                <a:srgbClr val="0072C6"/>
              </a:solidFill>
            </a:endParaRPr>
          </a:p>
        </p:txBody>
      </p:sp>
      <p:sp>
        <p:nvSpPr>
          <p:cNvPr id="4" name="Title 3"/>
          <p:cNvSpPr>
            <a:spLocks noGrp="1"/>
          </p:cNvSpPr>
          <p:nvPr>
            <p:ph type="title"/>
          </p:nvPr>
        </p:nvSpPr>
        <p:spPr>
          <a:xfrm>
            <a:off x="467544" y="404664"/>
            <a:ext cx="7356815" cy="667725"/>
          </a:xfrm>
        </p:spPr>
        <p:txBody>
          <a:bodyPr/>
          <a:lstStyle/>
          <a:p>
            <a:r>
              <a:rPr lang="en-GB" dirty="0"/>
              <a:t>Journey so far </a:t>
            </a:r>
            <a:r>
              <a:rPr lang="en-GB" dirty="0" smtClean="0"/>
              <a:t>(2 </a:t>
            </a:r>
            <a:r>
              <a:rPr lang="en-GB" dirty="0"/>
              <a:t>of 2)</a:t>
            </a:r>
          </a:p>
        </p:txBody>
      </p:sp>
    </p:spTree>
    <p:extLst>
      <p:ext uri="{BB962C8B-B14F-4D97-AF65-F5344CB8AC3E}">
        <p14:creationId xmlns="" xmlns:p14="http://schemas.microsoft.com/office/powerpoint/2010/main" val="3087857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1412776"/>
            <a:ext cx="7841707" cy="4773041"/>
          </a:xfrm>
        </p:spPr>
        <p:txBody>
          <a:bodyPr>
            <a:normAutofit/>
          </a:bodyPr>
          <a:lstStyle/>
          <a:p>
            <a:r>
              <a:rPr lang="en-GB" dirty="0" smtClean="0"/>
              <a:t>Helping meet the challenge set out in the NHS Five Year Forward View</a:t>
            </a:r>
          </a:p>
          <a:p>
            <a:r>
              <a:rPr lang="en-GB" dirty="0" smtClean="0"/>
              <a:t>Addressing common risk </a:t>
            </a:r>
            <a:r>
              <a:rPr lang="en-GB" dirty="0"/>
              <a:t>factors </a:t>
            </a:r>
            <a:r>
              <a:rPr lang="en-GB" dirty="0" smtClean="0"/>
              <a:t>including multi-morbidity, cognitive impairment, smoking, drugs, alcohol, physical inactivity, obesity, loneliness and cold homes</a:t>
            </a:r>
          </a:p>
          <a:p>
            <a:pPr lvl="0"/>
            <a:r>
              <a:rPr lang="en-GB" dirty="0" smtClean="0"/>
              <a:t>Making every contact count</a:t>
            </a:r>
          </a:p>
          <a:p>
            <a:pPr lvl="0"/>
            <a:r>
              <a:rPr lang="en-GB" dirty="0" smtClean="0"/>
              <a:t>Good examples of where this is happening already!</a:t>
            </a:r>
          </a:p>
          <a:p>
            <a:pPr lvl="0"/>
            <a:r>
              <a:rPr lang="en-GB" dirty="0" smtClean="0"/>
              <a:t>Supporting current planning requirements (next slide)</a:t>
            </a:r>
          </a:p>
          <a:p>
            <a:pPr lvl="0"/>
            <a:endParaRPr lang="en-GB" dirty="0" smtClean="0"/>
          </a:p>
        </p:txBody>
      </p:sp>
      <p:sp>
        <p:nvSpPr>
          <p:cNvPr id="5" name="Title 4"/>
          <p:cNvSpPr>
            <a:spLocks noGrp="1"/>
          </p:cNvSpPr>
          <p:nvPr>
            <p:ph type="title"/>
          </p:nvPr>
        </p:nvSpPr>
        <p:spPr>
          <a:xfrm>
            <a:off x="467544" y="620688"/>
            <a:ext cx="7356815" cy="667725"/>
          </a:xfrm>
        </p:spPr>
        <p:txBody>
          <a:bodyPr>
            <a:normAutofit fontScale="90000"/>
          </a:bodyPr>
          <a:lstStyle/>
          <a:p>
            <a:r>
              <a:rPr lang="en-GB" dirty="0" smtClean="0"/>
              <a:t>Why work together? – meeting the challenge?</a:t>
            </a:r>
            <a:endParaRPr lang="en-GB" dirty="0"/>
          </a:p>
        </p:txBody>
      </p:sp>
    </p:spTree>
    <p:extLst>
      <p:ext uri="{BB962C8B-B14F-4D97-AF65-F5344CB8AC3E}">
        <p14:creationId xmlns="" xmlns:p14="http://schemas.microsoft.com/office/powerpoint/2010/main" val="2505014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smtClean="0"/>
              <a:t>NHS organisations now required to produce Sustainability and Transformation Plans covering Oct 2016 to March 2021</a:t>
            </a:r>
          </a:p>
          <a:p>
            <a:endParaRPr lang="en-GB" dirty="0" smtClean="0"/>
          </a:p>
          <a:p>
            <a:r>
              <a:rPr lang="en-GB" dirty="0" smtClean="0"/>
              <a:t>Planning guidance requires, local leaders to pursue improved health and wellbeing, transformed quality of care delivery, and sustainable finances</a:t>
            </a:r>
          </a:p>
          <a:p>
            <a:endParaRPr lang="en-GB" dirty="0" smtClean="0"/>
          </a:p>
          <a:p>
            <a:r>
              <a:rPr lang="en-GB" dirty="0" smtClean="0"/>
              <a:t>Guidance includes 9 ‘must dos’ for every local area in England in 2016/17, including:</a:t>
            </a:r>
          </a:p>
          <a:p>
            <a:pPr lvl="1"/>
            <a:r>
              <a:rPr lang="en-GB" dirty="0" smtClean="0"/>
              <a:t>Returning the system to financial balance</a:t>
            </a:r>
          </a:p>
          <a:p>
            <a:pPr lvl="1"/>
            <a:r>
              <a:rPr lang="en-GB" dirty="0" smtClean="0"/>
              <a:t>A local plan to address the sustainability and quality of general practice</a:t>
            </a:r>
          </a:p>
          <a:p>
            <a:pPr lvl="1"/>
            <a:r>
              <a:rPr lang="en-GB" dirty="0" smtClean="0"/>
              <a:t>Reducing waiting times for A&amp;E, cancer and Mental Health</a:t>
            </a:r>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9</a:t>
            </a:fld>
            <a:endParaRPr lang="en-US" dirty="0">
              <a:solidFill>
                <a:srgbClr val="0072C6"/>
              </a:solidFill>
            </a:endParaRPr>
          </a:p>
        </p:txBody>
      </p:sp>
      <p:sp>
        <p:nvSpPr>
          <p:cNvPr id="4" name="Title 3"/>
          <p:cNvSpPr>
            <a:spLocks noGrp="1"/>
          </p:cNvSpPr>
          <p:nvPr>
            <p:ph type="title"/>
          </p:nvPr>
        </p:nvSpPr>
        <p:spPr>
          <a:xfrm>
            <a:off x="457201" y="749912"/>
            <a:ext cx="7643191" cy="667725"/>
          </a:xfrm>
        </p:spPr>
        <p:txBody>
          <a:bodyPr>
            <a:normAutofit fontScale="90000"/>
          </a:bodyPr>
          <a:lstStyle/>
          <a:p>
            <a:r>
              <a:rPr lang="en-GB" dirty="0" smtClean="0"/>
              <a:t>Supporting current planning requirements </a:t>
            </a:r>
            <a:endParaRPr lang="en-GB" dirty="0"/>
          </a:p>
        </p:txBody>
      </p:sp>
    </p:spTree>
    <p:extLst>
      <p:ext uri="{BB962C8B-B14F-4D97-AF65-F5344CB8AC3E}">
        <p14:creationId xmlns="" xmlns:p14="http://schemas.microsoft.com/office/powerpoint/2010/main" val="484664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21525</TotalTime>
  <Words>1163</Words>
  <Application>Microsoft Office PowerPoint</Application>
  <PresentationFormat>On-screen Show (4:3)</PresentationFormat>
  <Paragraphs>154</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2_Office Theme</vt:lpstr>
      <vt:lpstr>Fire as a national health asset         </vt:lpstr>
      <vt:lpstr>Contents</vt:lpstr>
      <vt:lpstr>Key points</vt:lpstr>
      <vt:lpstr>What is the challenge?</vt:lpstr>
      <vt:lpstr>Slide 5</vt:lpstr>
      <vt:lpstr>Journey so far (1 of 2)</vt:lpstr>
      <vt:lpstr>Journey so far (2 of 2)</vt:lpstr>
      <vt:lpstr>Why work together? – meeting the challenge?</vt:lpstr>
      <vt:lpstr>Supporting current planning requirements </vt:lpstr>
      <vt:lpstr>For people</vt:lpstr>
      <vt:lpstr>Summary</vt:lpstr>
      <vt:lpstr>Thank you</vt:lpstr>
    </vt:vector>
  </TitlesOfParts>
  <Company>IMS3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conditions and older people</dc:title>
  <dc:creator>David Bramley</dc:creator>
  <cp:lastModifiedBy>DBarringham</cp:lastModifiedBy>
  <cp:revision>388</cp:revision>
  <cp:lastPrinted>2015-02-15T18:46:37Z</cp:lastPrinted>
  <dcterms:created xsi:type="dcterms:W3CDTF">2014-07-13T13:06:44Z</dcterms:created>
  <dcterms:modified xsi:type="dcterms:W3CDTF">2016-02-15T15:33:06Z</dcterms:modified>
</cp:coreProperties>
</file>