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 id="2147483653" r:id="rId2"/>
  </p:sldMasterIdLst>
  <p:notesMasterIdLst>
    <p:notesMasterId r:id="rId16"/>
  </p:notesMasterIdLst>
  <p:handoutMasterIdLst>
    <p:handoutMasterId r:id="rId17"/>
  </p:handoutMasterIdLst>
  <p:sldIdLst>
    <p:sldId id="256" r:id="rId3"/>
    <p:sldId id="264" r:id="rId4"/>
    <p:sldId id="266" r:id="rId5"/>
    <p:sldId id="278" r:id="rId6"/>
    <p:sldId id="279" r:id="rId7"/>
    <p:sldId id="287" r:id="rId8"/>
    <p:sldId id="271" r:id="rId9"/>
    <p:sldId id="286" r:id="rId10"/>
    <p:sldId id="272" r:id="rId11"/>
    <p:sldId id="285" r:id="rId12"/>
    <p:sldId id="273" r:id="rId13"/>
    <p:sldId id="275" r:id="rId14"/>
    <p:sldId id="276" r:id="rId1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5pPr>
    <a:lvl6pPr marL="2286000" algn="l" defTabSz="914400" rtl="0" eaLnBrk="1" latinLnBrk="0" hangingPunct="1">
      <a:defRPr sz="2400" kern="1200">
        <a:solidFill>
          <a:schemeClr val="tx1"/>
        </a:solidFill>
        <a:latin typeface="Arial" charset="0"/>
        <a:ea typeface="ＭＳ Ｐゴシック" pitchFamily="-28" charset="-128"/>
        <a:cs typeface="+mn-cs"/>
      </a:defRPr>
    </a:lvl6pPr>
    <a:lvl7pPr marL="2743200" algn="l" defTabSz="914400" rtl="0" eaLnBrk="1" latinLnBrk="0" hangingPunct="1">
      <a:defRPr sz="2400" kern="1200">
        <a:solidFill>
          <a:schemeClr val="tx1"/>
        </a:solidFill>
        <a:latin typeface="Arial" charset="0"/>
        <a:ea typeface="ＭＳ Ｐゴシック" pitchFamily="-28" charset="-128"/>
        <a:cs typeface="+mn-cs"/>
      </a:defRPr>
    </a:lvl7pPr>
    <a:lvl8pPr marL="3200400" algn="l" defTabSz="914400" rtl="0" eaLnBrk="1" latinLnBrk="0" hangingPunct="1">
      <a:defRPr sz="2400" kern="1200">
        <a:solidFill>
          <a:schemeClr val="tx1"/>
        </a:solidFill>
        <a:latin typeface="Arial" charset="0"/>
        <a:ea typeface="ＭＳ Ｐゴシック" pitchFamily="-28" charset="-128"/>
        <a:cs typeface="+mn-cs"/>
      </a:defRPr>
    </a:lvl8pPr>
    <a:lvl9pPr marL="3657600" algn="l" defTabSz="914400" rtl="0" eaLnBrk="1" latinLnBrk="0" hangingPunct="1">
      <a:defRPr sz="2400" kern="1200">
        <a:solidFill>
          <a:schemeClr val="tx1"/>
        </a:solidFill>
        <a:latin typeface="Arial" charset="0"/>
        <a:ea typeface="ＭＳ Ｐゴシック" pitchFamily="-2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78" autoAdjust="0"/>
    <p:restoredTop sz="94545" autoAdjust="0"/>
  </p:normalViewPr>
  <p:slideViewPr>
    <p:cSldViewPr showGuides="1">
      <p:cViewPr>
        <p:scale>
          <a:sx n="94" d="100"/>
          <a:sy n="94" d="100"/>
        </p:scale>
        <p:origin x="-618" y="-3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90" d="100"/>
        <a:sy n="90" d="100"/>
      </p:scale>
      <p:origin x="0" y="0"/>
    </p:cViewPr>
  </p:sorterViewPr>
  <p:notesViewPr>
    <p:cSldViewPr showGuides="1">
      <p:cViewPr>
        <p:scale>
          <a:sx n="100" d="100"/>
          <a:sy n="100" d="100"/>
        </p:scale>
        <p:origin x="-864" y="36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blunden\AppData\Local\Microsoft\Windows\Temporary%20Internet%20Files\Content.Outlook\4U536NVJ\HSC%20v%20ADF%20Graph%20(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blunden\AppData\Local\Microsoft\Windows\Temporary%20Internet%20Files\Content.Outlook\4U536NVJ\Falls%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sz="2400"/>
            </a:pPr>
            <a:r>
              <a:rPr lang="en-GB" sz="2400" b="1" i="0" baseline="0" dirty="0"/>
              <a:t>South Yorkshire Fire &amp; Rescue</a:t>
            </a:r>
          </a:p>
          <a:p>
            <a:pPr>
              <a:defRPr sz="2400"/>
            </a:pPr>
            <a:r>
              <a:rPr lang="en-GB" sz="2000" b="0" i="0" baseline="0" dirty="0"/>
              <a:t>Correlation </a:t>
            </a:r>
            <a:r>
              <a:rPr lang="en-GB" sz="2000" b="0" i="0" baseline="0" dirty="0" smtClean="0"/>
              <a:t>-  Cumulative </a:t>
            </a:r>
            <a:r>
              <a:rPr lang="en-GB" sz="2000" b="0" i="0" baseline="0" dirty="0"/>
              <a:t>HSC's </a:t>
            </a:r>
            <a:r>
              <a:rPr lang="en-GB" sz="2000" b="0" i="0" baseline="0" dirty="0" smtClean="0"/>
              <a:t>&amp; </a:t>
            </a:r>
            <a:r>
              <a:rPr lang="en-GB" sz="2000" b="0" i="0" baseline="0" dirty="0"/>
              <a:t>Accidental Dwelling Fires</a:t>
            </a:r>
            <a:endParaRPr lang="en-GB" sz="2000" b="0" dirty="0"/>
          </a:p>
        </c:rich>
      </c:tx>
      <c:layout>
        <c:manualLayout>
          <c:xMode val="edge"/>
          <c:yMode val="edge"/>
          <c:x val="0.13872550306211723"/>
          <c:y val="1.6873614787908661E-2"/>
        </c:manualLayout>
      </c:layout>
    </c:title>
    <c:plotArea>
      <c:layout>
        <c:manualLayout>
          <c:layoutTarget val="inner"/>
          <c:xMode val="edge"/>
          <c:yMode val="edge"/>
          <c:x val="0.10010014172710194"/>
          <c:y val="0.13928036268193791"/>
          <c:w val="0.73813462379702532"/>
          <c:h val="0.71488141255070969"/>
        </c:manualLayout>
      </c:layout>
      <c:lineChart>
        <c:grouping val="standard"/>
        <c:ser>
          <c:idx val="0"/>
          <c:order val="0"/>
          <c:tx>
            <c:v>Acc Dwell Fires</c:v>
          </c:tx>
          <c:spPr>
            <a:ln w="25400">
              <a:solidFill>
                <a:srgbClr val="C00000"/>
              </a:solidFill>
            </a:ln>
          </c:spPr>
          <c:marker>
            <c:symbol val="square"/>
            <c:size val="5"/>
            <c:spPr>
              <a:solidFill>
                <a:srgbClr val="C00000"/>
              </a:solidFill>
              <a:ln>
                <a:solidFill>
                  <a:srgbClr val="C00000"/>
                </a:solidFill>
              </a:ln>
            </c:spPr>
          </c:marker>
          <c:dLbls>
            <c:txPr>
              <a:bodyPr/>
              <a:lstStyle/>
              <a:p>
                <a:pPr>
                  <a:defRPr sz="1200">
                    <a:solidFill>
                      <a:srgbClr val="C00000"/>
                    </a:solidFill>
                  </a:defRPr>
                </a:pPr>
                <a:endParaRPr lang="en-US"/>
              </a:p>
            </c:txPr>
            <c:dLblPos val="b"/>
            <c:showVal val="1"/>
          </c:dLbls>
          <c:cat>
            <c:strRef>
              <c:f>'ADF &amp; HSC Data'!$A$2:$A$15</c:f>
              <c:strCache>
                <c:ptCount val="14"/>
                <c:pt idx="0">
                  <c:v>2001/02</c:v>
                </c:pt>
                <c:pt idx="1">
                  <c:v>2002/03</c:v>
                </c:pt>
                <c:pt idx="2">
                  <c:v>2003/04</c:v>
                </c:pt>
                <c:pt idx="3">
                  <c:v>2004/05</c:v>
                </c:pt>
                <c:pt idx="4">
                  <c:v>2005/06</c:v>
                </c:pt>
                <c:pt idx="5">
                  <c:v>2006/07</c:v>
                </c:pt>
                <c:pt idx="6">
                  <c:v>2007/08</c:v>
                </c:pt>
                <c:pt idx="7">
                  <c:v>2008/09</c:v>
                </c:pt>
                <c:pt idx="8">
                  <c:v>2009/10</c:v>
                </c:pt>
                <c:pt idx="9">
                  <c:v>2010/11</c:v>
                </c:pt>
                <c:pt idx="10">
                  <c:v>2011/12</c:v>
                </c:pt>
                <c:pt idx="11">
                  <c:v>2012/13</c:v>
                </c:pt>
                <c:pt idx="12">
                  <c:v>2013/14</c:v>
                </c:pt>
                <c:pt idx="13">
                  <c:v>2014/15</c:v>
                </c:pt>
              </c:strCache>
            </c:strRef>
          </c:cat>
          <c:val>
            <c:numRef>
              <c:f>'ADF &amp; HSC Data'!$B$2:$B$15</c:f>
              <c:numCache>
                <c:formatCode>General</c:formatCode>
                <c:ptCount val="14"/>
                <c:pt idx="0">
                  <c:v>1008</c:v>
                </c:pt>
                <c:pt idx="1">
                  <c:v>998</c:v>
                </c:pt>
                <c:pt idx="2">
                  <c:v>1007</c:v>
                </c:pt>
                <c:pt idx="3">
                  <c:v>954</c:v>
                </c:pt>
                <c:pt idx="4">
                  <c:v>914</c:v>
                </c:pt>
                <c:pt idx="5">
                  <c:v>930</c:v>
                </c:pt>
                <c:pt idx="6">
                  <c:v>912</c:v>
                </c:pt>
                <c:pt idx="7">
                  <c:v>777</c:v>
                </c:pt>
                <c:pt idx="8">
                  <c:v>695</c:v>
                </c:pt>
                <c:pt idx="9">
                  <c:v>664</c:v>
                </c:pt>
                <c:pt idx="10">
                  <c:v>619</c:v>
                </c:pt>
                <c:pt idx="11">
                  <c:v>625</c:v>
                </c:pt>
                <c:pt idx="12">
                  <c:v>625</c:v>
                </c:pt>
                <c:pt idx="13">
                  <c:v>649</c:v>
                </c:pt>
              </c:numCache>
            </c:numRef>
          </c:val>
          <c:smooth val="1"/>
        </c:ser>
        <c:marker val="1"/>
        <c:axId val="76263424"/>
        <c:axId val="76264960"/>
      </c:lineChart>
      <c:lineChart>
        <c:grouping val="standard"/>
        <c:ser>
          <c:idx val="1"/>
          <c:order val="1"/>
          <c:tx>
            <c:v>Cumulative HSCs</c:v>
          </c:tx>
          <c:spPr>
            <a:ln w="38100">
              <a:solidFill>
                <a:schemeClr val="accent1">
                  <a:lumMod val="75000"/>
                </a:schemeClr>
              </a:solidFill>
            </a:ln>
          </c:spPr>
          <c:marker>
            <c:symbol val="diamond"/>
            <c:size val="8"/>
            <c:spPr>
              <a:solidFill>
                <a:schemeClr val="accent1">
                  <a:lumMod val="75000"/>
                </a:schemeClr>
              </a:solidFill>
              <a:ln>
                <a:solidFill>
                  <a:schemeClr val="accent1">
                    <a:lumMod val="75000"/>
                  </a:schemeClr>
                </a:solidFill>
              </a:ln>
            </c:spPr>
          </c:marker>
          <c:dLbls>
            <c:spPr>
              <a:solidFill>
                <a:sysClr val="window" lastClr="FFFFFF"/>
              </a:solidFill>
            </c:spPr>
            <c:txPr>
              <a:bodyPr/>
              <a:lstStyle/>
              <a:p>
                <a:pPr>
                  <a:defRPr sz="1200" b="0" i="0" u="none" strike="noStrike" baseline="0">
                    <a:solidFill>
                      <a:schemeClr val="accent1">
                        <a:lumMod val="75000"/>
                      </a:schemeClr>
                    </a:solidFill>
                    <a:latin typeface="Calibri"/>
                    <a:ea typeface="Calibri"/>
                    <a:cs typeface="Calibri"/>
                  </a:defRPr>
                </a:pPr>
                <a:endParaRPr lang="en-US"/>
              </a:p>
            </c:txPr>
            <c:dLblPos val="b"/>
            <c:showVal val="1"/>
          </c:dLbls>
          <c:cat>
            <c:numRef>
              <c:f>ADF!$H$2:$T$2</c:f>
              <c:numCache>
                <c:formatCode>General</c:formatCode>
                <c:ptCount val="13"/>
                <c:pt idx="0">
                  <c:v>0</c:v>
                </c:pt>
                <c:pt idx="1">
                  <c:v>0</c:v>
                </c:pt>
                <c:pt idx="2">
                  <c:v>0</c:v>
                </c:pt>
                <c:pt idx="3">
                  <c:v>0</c:v>
                </c:pt>
                <c:pt idx="4">
                  <c:v>0</c:v>
                </c:pt>
                <c:pt idx="5">
                  <c:v>0</c:v>
                </c:pt>
                <c:pt idx="6">
                  <c:v>0</c:v>
                </c:pt>
                <c:pt idx="7">
                  <c:v>0</c:v>
                </c:pt>
                <c:pt idx="8">
                  <c:v>0</c:v>
                </c:pt>
                <c:pt idx="9">
                  <c:v>0</c:v>
                </c:pt>
                <c:pt idx="10">
                  <c:v>0</c:v>
                </c:pt>
                <c:pt idx="11">
                  <c:v>0</c:v>
                </c:pt>
                <c:pt idx="12">
                  <c:v>0</c:v>
                </c:pt>
              </c:numCache>
            </c:numRef>
          </c:cat>
          <c:val>
            <c:numRef>
              <c:f>'ADF &amp; HSC Data'!$C$2:$C$15</c:f>
              <c:numCache>
                <c:formatCode>General</c:formatCode>
                <c:ptCount val="14"/>
                <c:pt idx="5" formatCode="_-* #,##0_-;\-* #,##0_-;_-* &quot;-&quot;??_-;_-@_-">
                  <c:v>24244</c:v>
                </c:pt>
                <c:pt idx="6" formatCode="_-* #,##0_-;\-* #,##0_-;_-* &quot;-&quot;??_-;_-@_-">
                  <c:v>52386</c:v>
                </c:pt>
                <c:pt idx="7" formatCode="_-* #,##0_-;\-* #,##0_-;_-* &quot;-&quot;??_-;_-@_-">
                  <c:v>79322</c:v>
                </c:pt>
                <c:pt idx="8" formatCode="_-* #,##0_-;\-* #,##0_-;_-* &quot;-&quot;??_-;_-@_-">
                  <c:v>115345</c:v>
                </c:pt>
                <c:pt idx="9" formatCode="_-* #,##0_-;\-* #,##0_-;_-* &quot;-&quot;??_-;_-@_-">
                  <c:v>151162</c:v>
                </c:pt>
                <c:pt idx="10" formatCode="_-* #,##0_-;\-* #,##0_-;_-* &quot;-&quot;??_-;_-@_-">
                  <c:v>174329</c:v>
                </c:pt>
                <c:pt idx="11" formatCode="_-* #,##0_-;\-* #,##0_-;_-* &quot;-&quot;??_-;_-@_-">
                  <c:v>201992</c:v>
                </c:pt>
                <c:pt idx="12" formatCode="_-* #,##0_-;\-* #,##0_-;_-* &quot;-&quot;??_-;_-@_-">
                  <c:v>223538</c:v>
                </c:pt>
                <c:pt idx="13" formatCode="_-* #,##0_-;\-* #,##0_-;_-* &quot;-&quot;??_-;_-@_-">
                  <c:v>244207</c:v>
                </c:pt>
              </c:numCache>
            </c:numRef>
          </c:val>
          <c:smooth val="1"/>
        </c:ser>
        <c:marker val="1"/>
        <c:axId val="76266880"/>
        <c:axId val="76272768"/>
      </c:lineChart>
      <c:catAx>
        <c:axId val="76263424"/>
        <c:scaling>
          <c:orientation val="minMax"/>
        </c:scaling>
        <c:axPos val="b"/>
        <c:numFmt formatCode="General" sourceLinked="1"/>
        <c:tickLblPos val="nextTo"/>
        <c:txPr>
          <a:bodyPr rot="-5400000" vert="horz"/>
          <a:lstStyle/>
          <a:p>
            <a:pPr>
              <a:defRPr sz="1200" b="1" i="0" u="none" strike="noStrike" baseline="0">
                <a:solidFill>
                  <a:srgbClr val="000000"/>
                </a:solidFill>
                <a:latin typeface="Calibri"/>
                <a:ea typeface="Calibri"/>
                <a:cs typeface="Calibri"/>
              </a:defRPr>
            </a:pPr>
            <a:endParaRPr lang="en-US"/>
          </a:p>
        </c:txPr>
        <c:crossAx val="76264960"/>
        <c:crosses val="autoZero"/>
        <c:auto val="1"/>
        <c:lblAlgn val="ctr"/>
        <c:lblOffset val="100"/>
      </c:catAx>
      <c:valAx>
        <c:axId val="76264960"/>
        <c:scaling>
          <c:orientation val="minMax"/>
          <c:min val="500"/>
        </c:scaling>
        <c:axPos val="l"/>
        <c:title>
          <c:tx>
            <c:rich>
              <a:bodyPr rot="-5400000" vert="horz"/>
              <a:lstStyle/>
              <a:p>
                <a:pPr>
                  <a:defRPr sz="1400">
                    <a:solidFill>
                      <a:srgbClr val="C00000"/>
                    </a:solidFill>
                  </a:defRPr>
                </a:pPr>
                <a:r>
                  <a:rPr lang="en-GB" sz="1400" b="1">
                    <a:solidFill>
                      <a:srgbClr val="C00000"/>
                    </a:solidFill>
                  </a:rPr>
                  <a:t>Accidental Dwelling Fires</a:t>
                </a:r>
              </a:p>
            </c:rich>
          </c:tx>
          <c:layout>
            <c:manualLayout>
              <c:xMode val="edge"/>
              <c:yMode val="edge"/>
              <c:x val="9.8803587051618548E-3"/>
              <c:y val="0.34300817403394368"/>
            </c:manualLayout>
          </c:layout>
        </c:title>
        <c:numFmt formatCode="General" sourceLinked="1"/>
        <c:tickLblPos val="nextTo"/>
        <c:txPr>
          <a:bodyPr rot="0" vert="horz"/>
          <a:lstStyle/>
          <a:p>
            <a:pPr>
              <a:defRPr sz="1400" b="1" i="0" u="none" strike="noStrike" baseline="0">
                <a:solidFill>
                  <a:srgbClr val="C00000"/>
                </a:solidFill>
                <a:latin typeface="Calibri"/>
                <a:ea typeface="Calibri"/>
                <a:cs typeface="Calibri"/>
              </a:defRPr>
            </a:pPr>
            <a:endParaRPr lang="en-US"/>
          </a:p>
        </c:txPr>
        <c:crossAx val="76263424"/>
        <c:crosses val="autoZero"/>
        <c:crossBetween val="between"/>
      </c:valAx>
      <c:catAx>
        <c:axId val="76266880"/>
        <c:scaling>
          <c:orientation val="minMax"/>
        </c:scaling>
        <c:delete val="1"/>
        <c:axPos val="b"/>
        <c:numFmt formatCode="General" sourceLinked="1"/>
        <c:tickLblPos val="none"/>
        <c:crossAx val="76272768"/>
        <c:crosses val="autoZero"/>
        <c:auto val="1"/>
        <c:lblAlgn val="ctr"/>
        <c:lblOffset val="100"/>
      </c:catAx>
      <c:valAx>
        <c:axId val="76272768"/>
        <c:scaling>
          <c:orientation val="minMax"/>
          <c:max val="250000"/>
          <c:min val="0"/>
        </c:scaling>
        <c:axPos val="r"/>
        <c:title>
          <c:tx>
            <c:rich>
              <a:bodyPr rot="-5400000" vert="horz"/>
              <a:lstStyle/>
              <a:p>
                <a:pPr>
                  <a:defRPr sz="1400"/>
                </a:pPr>
                <a:r>
                  <a:rPr lang="en-GB" sz="1400" b="1">
                    <a:solidFill>
                      <a:schemeClr val="accent1">
                        <a:lumMod val="75000"/>
                      </a:schemeClr>
                    </a:solidFill>
                  </a:rPr>
                  <a:t>Cumulative</a:t>
                </a:r>
                <a:r>
                  <a:rPr lang="en-GB" sz="1400" b="1" baseline="0">
                    <a:solidFill>
                      <a:schemeClr val="accent1">
                        <a:lumMod val="75000"/>
                      </a:schemeClr>
                    </a:solidFill>
                  </a:rPr>
                  <a:t> HSCs </a:t>
                </a:r>
                <a:endParaRPr lang="en-GB" sz="1400" b="1">
                  <a:solidFill>
                    <a:schemeClr val="accent1">
                      <a:lumMod val="75000"/>
                    </a:schemeClr>
                  </a:solidFill>
                </a:endParaRPr>
              </a:p>
            </c:rich>
          </c:tx>
          <c:layout>
            <c:manualLayout>
              <c:xMode val="edge"/>
              <c:yMode val="edge"/>
              <c:x val="0.92998239282589679"/>
              <c:y val="0.39135608415933104"/>
            </c:manualLayout>
          </c:layout>
        </c:title>
        <c:numFmt formatCode="General" sourceLinked="0"/>
        <c:tickLblPos val="nextTo"/>
        <c:txPr>
          <a:bodyPr/>
          <a:lstStyle/>
          <a:p>
            <a:pPr>
              <a:defRPr sz="1400" b="1">
                <a:solidFill>
                  <a:schemeClr val="accent1">
                    <a:lumMod val="75000"/>
                  </a:schemeClr>
                </a:solidFill>
              </a:defRPr>
            </a:pPr>
            <a:endParaRPr lang="en-US"/>
          </a:p>
        </c:txPr>
        <c:crossAx val="76266880"/>
        <c:crosses val="max"/>
        <c:crossBetween val="between"/>
      </c:valAx>
      <c:spPr>
        <a:solidFill>
          <a:schemeClr val="bg1"/>
        </a:solidFill>
      </c:spPr>
    </c:plotArea>
    <c:legend>
      <c:legendPos val="r"/>
      <c:layout>
        <c:manualLayout>
          <c:xMode val="edge"/>
          <c:yMode val="edge"/>
          <c:x val="0.10924659220164173"/>
          <c:y val="0.58191645162001771"/>
          <c:w val="0.34847001738749722"/>
          <c:h val="5.2727354645659322E-2"/>
        </c:manualLayout>
      </c:layout>
      <c:spPr>
        <a:ln>
          <a:solidFill>
            <a:schemeClr val="tx1">
              <a:lumMod val="50000"/>
              <a:lumOff val="50000"/>
            </a:schemeClr>
          </a:solidFill>
        </a:ln>
      </c:spPr>
      <c:txPr>
        <a:bodyPr/>
        <a:lstStyle/>
        <a:p>
          <a:pPr>
            <a:defRPr sz="1400"/>
          </a:pPr>
          <a:endParaRPr lang="en-US"/>
        </a:p>
      </c:txPr>
    </c:legend>
    <c:plotVisOnly val="1"/>
    <c:dispBlanksAs val="gap"/>
  </c:chart>
  <c:spPr>
    <a:solidFill>
      <a:schemeClr val="bg1"/>
    </a:solidFill>
    <a:ln w="9525">
      <a:noFill/>
    </a:ln>
  </c:spPr>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autoTitleDeleted val="1"/>
    <c:plotArea>
      <c:layout/>
      <c:barChart>
        <c:barDir val="col"/>
        <c:grouping val="clustered"/>
        <c:ser>
          <c:idx val="0"/>
          <c:order val="0"/>
          <c:dPt>
            <c:idx val="2"/>
            <c:spPr>
              <a:solidFill>
                <a:srgbClr val="FFC000"/>
              </a:solidFill>
            </c:spPr>
          </c:dPt>
          <c:dPt>
            <c:idx val="3"/>
            <c:spPr>
              <a:solidFill>
                <a:srgbClr val="FF0000"/>
              </a:solidFill>
            </c:spPr>
          </c:dPt>
          <c:dPt>
            <c:idx val="4"/>
            <c:spPr>
              <a:solidFill>
                <a:srgbClr val="FFC000"/>
              </a:solidFill>
            </c:spPr>
          </c:dPt>
          <c:dPt>
            <c:idx val="5"/>
            <c:spPr>
              <a:solidFill>
                <a:srgbClr val="FFC000"/>
              </a:solidFill>
            </c:spPr>
          </c:dPt>
          <c:cat>
            <c:strRef>
              <c:f>Sheet1!$A$1:$A$6</c:f>
              <c:strCache>
                <c:ptCount val="6"/>
                <c:pt idx="0">
                  <c:v>England</c:v>
                </c:pt>
                <c:pt idx="1">
                  <c:v>Yorkshire and Humber</c:v>
                </c:pt>
                <c:pt idx="2">
                  <c:v>Barnsley</c:v>
                </c:pt>
                <c:pt idx="3">
                  <c:v>Doncaster</c:v>
                </c:pt>
                <c:pt idx="4">
                  <c:v>Rotherham</c:v>
                </c:pt>
                <c:pt idx="5">
                  <c:v>Sheffield</c:v>
                </c:pt>
              </c:strCache>
            </c:strRef>
          </c:cat>
          <c:val>
            <c:numRef>
              <c:f>Sheet1!$B$1:$B$6</c:f>
              <c:numCache>
                <c:formatCode>General</c:formatCode>
                <c:ptCount val="6"/>
                <c:pt idx="0">
                  <c:v>571</c:v>
                </c:pt>
                <c:pt idx="1">
                  <c:v>583</c:v>
                </c:pt>
                <c:pt idx="2">
                  <c:v>585</c:v>
                </c:pt>
                <c:pt idx="3">
                  <c:v>640</c:v>
                </c:pt>
                <c:pt idx="4">
                  <c:v>596</c:v>
                </c:pt>
                <c:pt idx="5">
                  <c:v>610</c:v>
                </c:pt>
              </c:numCache>
            </c:numRef>
          </c:val>
        </c:ser>
        <c:gapWidth val="75"/>
        <c:overlap val="-25"/>
        <c:axId val="76356992"/>
        <c:axId val="76362880"/>
      </c:barChart>
      <c:catAx>
        <c:axId val="76356992"/>
        <c:scaling>
          <c:orientation val="minMax"/>
        </c:scaling>
        <c:axPos val="b"/>
        <c:majorTickMark val="none"/>
        <c:tickLblPos val="nextTo"/>
        <c:crossAx val="76362880"/>
        <c:crosses val="autoZero"/>
        <c:auto val="1"/>
        <c:lblAlgn val="ctr"/>
        <c:lblOffset val="100"/>
      </c:catAx>
      <c:valAx>
        <c:axId val="76362880"/>
        <c:scaling>
          <c:orientation val="minMax"/>
        </c:scaling>
        <c:axPos val="l"/>
        <c:majorGridlines/>
        <c:numFmt formatCode="General" sourceLinked="1"/>
        <c:majorTickMark val="none"/>
        <c:tickLblPos val="nextTo"/>
        <c:spPr>
          <a:ln w="9525">
            <a:noFill/>
          </a:ln>
        </c:spPr>
        <c:crossAx val="76356992"/>
        <c:crosses val="autoZero"/>
        <c:crossBetween val="between"/>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0.35835</cdr:x>
      <cdr:y>0.95876</cdr:y>
    </cdr:from>
    <cdr:to>
      <cdr:x>0.93246</cdr:x>
      <cdr:y>0.99485</cdr:y>
    </cdr:to>
    <cdr:sp macro="" textlink="">
      <cdr:nvSpPr>
        <cdr:cNvPr id="2" name="TextBox 1"/>
        <cdr:cNvSpPr txBox="1"/>
      </cdr:nvSpPr>
      <cdr:spPr>
        <a:xfrm xmlns:a="http://schemas.openxmlformats.org/drawingml/2006/main">
          <a:off x="1819276" y="3543300"/>
          <a:ext cx="2914650" cy="1333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0.08507</cdr:x>
      <cdr:y>0.13152</cdr:y>
    </cdr:from>
    <cdr:to>
      <cdr:x>0.94965</cdr:x>
      <cdr:y>0.16553</cdr:y>
    </cdr:to>
    <cdr:sp macro="" textlink="">
      <cdr:nvSpPr>
        <cdr:cNvPr id="3" name="TextBox 2"/>
        <cdr:cNvSpPr txBox="1"/>
      </cdr:nvSpPr>
      <cdr:spPr>
        <a:xfrm xmlns:a="http://schemas.openxmlformats.org/drawingml/2006/main">
          <a:off x="466726" y="552451"/>
          <a:ext cx="4743450" cy="1428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2945984" cy="496810"/>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sz="quarter" idx="1"/>
          </p:nvPr>
        </p:nvSpPr>
        <p:spPr bwMode="auto">
          <a:xfrm>
            <a:off x="3850069" y="0"/>
            <a:ext cx="2945984" cy="496810"/>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endParaRPr lang="en-US"/>
          </a:p>
        </p:txBody>
      </p:sp>
      <p:sp>
        <p:nvSpPr>
          <p:cNvPr id="22532" name="Rectangle 4"/>
          <p:cNvSpPr>
            <a:spLocks noGrp="1" noChangeArrowheads="1"/>
          </p:cNvSpPr>
          <p:nvPr>
            <p:ph type="ftr" sz="quarter" idx="2"/>
          </p:nvPr>
        </p:nvSpPr>
        <p:spPr bwMode="auto">
          <a:xfrm>
            <a:off x="1" y="9428236"/>
            <a:ext cx="2945984" cy="496810"/>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endParaRPr lang="en-US"/>
          </a:p>
        </p:txBody>
      </p:sp>
      <p:sp>
        <p:nvSpPr>
          <p:cNvPr id="22533" name="Rectangle 5"/>
          <p:cNvSpPr>
            <a:spLocks noGrp="1" noChangeArrowheads="1"/>
          </p:cNvSpPr>
          <p:nvPr>
            <p:ph type="sldNum" sz="quarter" idx="3"/>
          </p:nvPr>
        </p:nvSpPr>
        <p:spPr bwMode="auto">
          <a:xfrm>
            <a:off x="3850069" y="9428236"/>
            <a:ext cx="2945984" cy="496810"/>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fld id="{BBFD226F-4BED-4E6E-B3C7-4F08312F0D64}" type="slidenum">
              <a:rPr lang="en-US"/>
              <a:pPr/>
              <a:t>‹#›</a:t>
            </a:fld>
            <a:endParaRPr lang="en-US"/>
          </a:p>
        </p:txBody>
      </p:sp>
    </p:spTree>
    <p:extLst>
      <p:ext uri="{BB962C8B-B14F-4D97-AF65-F5344CB8AC3E}">
        <p14:creationId xmlns:p14="http://schemas.microsoft.com/office/powerpoint/2010/main" xmlns="" val="377244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45984" cy="496810"/>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idx="1"/>
          </p:nvPr>
        </p:nvSpPr>
        <p:spPr bwMode="auto">
          <a:xfrm>
            <a:off x="3850069" y="0"/>
            <a:ext cx="2945984" cy="496810"/>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endParaRPr lang="en-US"/>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680093" y="4714915"/>
            <a:ext cx="5437491" cy="4466509"/>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1" y="9428236"/>
            <a:ext cx="2945984" cy="496810"/>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endParaRPr lang="en-US"/>
          </a:p>
        </p:txBody>
      </p:sp>
      <p:sp>
        <p:nvSpPr>
          <p:cNvPr id="16391" name="Rectangle 7"/>
          <p:cNvSpPr>
            <a:spLocks noGrp="1" noChangeArrowheads="1"/>
          </p:cNvSpPr>
          <p:nvPr>
            <p:ph type="sldNum" sz="quarter" idx="5"/>
          </p:nvPr>
        </p:nvSpPr>
        <p:spPr bwMode="auto">
          <a:xfrm>
            <a:off x="3850069" y="9428236"/>
            <a:ext cx="2945984" cy="496810"/>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fld id="{2D4B9F1F-2754-42FD-94DE-9162B037DC98}" type="slidenum">
              <a:rPr lang="en-US"/>
              <a:pPr/>
              <a:t>‹#›</a:t>
            </a:fld>
            <a:endParaRPr lang="en-US"/>
          </a:p>
        </p:txBody>
      </p:sp>
    </p:spTree>
    <p:extLst>
      <p:ext uri="{BB962C8B-B14F-4D97-AF65-F5344CB8AC3E}">
        <p14:creationId xmlns:p14="http://schemas.microsoft.com/office/powerpoint/2010/main" xmlns="" val="30116527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28"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28"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28"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28"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2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1B989-2388-4C9D-A8AA-6F095301AE30}" type="slidenum">
              <a:rPr lang="en-US"/>
              <a:pPr/>
              <a:t>1</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dirty="0" smtClean="0"/>
              <a:t>You will recognise the 'pyramid of care' developed by US health provider Kaiser Permanente which identifies the population of patients with long term conditions into three distinct groups based on their degree of need.  Long term conditions, or chronic diseases as they tended to be referred to, are conditions that last a year or longer, impact on a person's life, and may require ongoing care and support. The definition does not relate to any one condition, care group or age category, so it covers children as well as older people and mental as well as physical health issues. </a:t>
            </a:r>
          </a:p>
          <a:p>
            <a:r>
              <a:rPr lang="en-GB" dirty="0" smtClean="0"/>
              <a:t>Long term conditions become more common with age. By the age of 65, nearly two-thirds of people will have developed a long term condition. Older people are also more likely to have more than one long term condition: 27% of people aged 75-84 have two or more such conditions.</a:t>
            </a:r>
          </a:p>
          <a:p>
            <a:r>
              <a:rPr lang="en-GB" dirty="0" smtClean="0"/>
              <a:t>The human costs and the economic burden of long term conditions for health and social care are profound. Sixty per cent of all deaths are attributable to long term conditions and they account for 80% of all GP consultations. People with long term conditions are twice as likely to be admitted to hospital, will stay in hospital disproportionately longer and account for over 60% of hospital bed days used. Most people who need long term residential care have complex needs from multiple long term conditions.</a:t>
            </a:r>
          </a:p>
          <a:p>
            <a:r>
              <a:rPr lang="en-GB" dirty="0" smtClean="0"/>
              <a:t>There are clear links between long term conditions, deprivation, lifestyle factors and the wider determinants of health. People living with a long term condition are likely to be more disadvantaged across a range of social indicators, including employment, educational opportunities, home ownership and income. Someone living in a disadvantaged area is more than twice as likely to have a long term condition as someone living in an affluent area, and is more likely to be admitted to hospital because of their condition.</a:t>
            </a:r>
          </a:p>
          <a:p>
            <a:r>
              <a:rPr lang="en-GB" dirty="0" smtClean="0"/>
              <a:t>People living with long term conditions are also more likely to experience psychological problems. Around one in three people with heart failure and diabetes and one in five people with coronary heart disease and chronic pain will experience depression. Prolonged stress alters immunity, making illness more likely and recovery more difficult, especially for those who are already unwell.</a:t>
            </a:r>
          </a:p>
          <a:p>
            <a:endParaRPr lang="en-GB" dirty="0"/>
          </a:p>
        </p:txBody>
      </p:sp>
      <p:sp>
        <p:nvSpPr>
          <p:cNvPr id="4" name="Slide Number Placeholder 3"/>
          <p:cNvSpPr>
            <a:spLocks noGrp="1"/>
          </p:cNvSpPr>
          <p:nvPr>
            <p:ph type="sldNum" sz="quarter" idx="10"/>
          </p:nvPr>
        </p:nvSpPr>
        <p:spPr/>
        <p:txBody>
          <a:bodyPr/>
          <a:lstStyle/>
          <a:p>
            <a:fld id="{2D4B9F1F-2754-42FD-94DE-9162B037DC98}"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rial" charset="0"/>
                <a:ea typeface="ＭＳ Ｐゴシック" pitchFamily="-28" charset="-128"/>
                <a:cs typeface="+mn-cs"/>
              </a:rPr>
              <a:t>In 2014/15:</a:t>
            </a:r>
          </a:p>
          <a:p>
            <a:r>
              <a:rPr lang="en-GB" sz="1200" kern="1200" dirty="0" smtClean="0">
                <a:solidFill>
                  <a:schemeClr val="tx1"/>
                </a:solidFill>
                <a:latin typeface="Arial" charset="0"/>
                <a:ea typeface="ＭＳ Ｐゴシック" pitchFamily="-28" charset="-128"/>
                <a:cs typeface="+mn-cs"/>
              </a:rPr>
              <a:t> </a:t>
            </a:r>
          </a:p>
          <a:p>
            <a:r>
              <a:rPr lang="en-GB" sz="1200" kern="1200" dirty="0" smtClean="0">
                <a:solidFill>
                  <a:schemeClr val="tx1"/>
                </a:solidFill>
                <a:latin typeface="Arial" charset="0"/>
                <a:ea typeface="ＭＳ Ｐゴシック" pitchFamily="-28" charset="-128"/>
                <a:cs typeface="+mn-cs"/>
              </a:rPr>
              <a:t>1,497 people aged 65+ fell and fractured a hip in South Yorkshire</a:t>
            </a:r>
          </a:p>
          <a:p>
            <a:r>
              <a:rPr lang="en-GB" sz="1200" kern="1200" dirty="0" smtClean="0">
                <a:solidFill>
                  <a:schemeClr val="tx1"/>
                </a:solidFill>
                <a:latin typeface="Arial" charset="0"/>
                <a:ea typeface="ＭＳ Ｐゴシック" pitchFamily="-28" charset="-128"/>
                <a:cs typeface="+mn-cs"/>
              </a:rPr>
              <a:t> </a:t>
            </a:r>
          </a:p>
          <a:p>
            <a:r>
              <a:rPr lang="en-GB" sz="1200" kern="1200" dirty="0" smtClean="0">
                <a:solidFill>
                  <a:schemeClr val="tx1"/>
                </a:solidFill>
                <a:latin typeface="Arial" charset="0"/>
                <a:ea typeface="ＭＳ Ｐゴシック" pitchFamily="-28" charset="-128"/>
                <a:cs typeface="+mn-cs"/>
              </a:rPr>
              <a:t>Of those, 1065 were aged 80+</a:t>
            </a:r>
          </a:p>
          <a:p>
            <a:r>
              <a:rPr lang="en-GB" sz="1200" kern="1200" dirty="0" smtClean="0">
                <a:solidFill>
                  <a:schemeClr val="tx1"/>
                </a:solidFill>
                <a:latin typeface="Arial" charset="0"/>
                <a:ea typeface="ＭＳ Ｐゴシック" pitchFamily="-28" charset="-128"/>
                <a:cs typeface="+mn-cs"/>
              </a:rPr>
              <a:t> </a:t>
            </a:r>
          </a:p>
          <a:p>
            <a:r>
              <a:rPr lang="en-GB" sz="1200" kern="1200" dirty="0" smtClean="0">
                <a:solidFill>
                  <a:schemeClr val="tx1"/>
                </a:solidFill>
                <a:latin typeface="Arial" charset="0"/>
                <a:ea typeface="ＭＳ Ｐゴシック" pitchFamily="-28" charset="-128"/>
                <a:cs typeface="+mn-cs"/>
              </a:rPr>
              <a:t>The rate of hip fractures across South Yorkshire is statistically similar to the England average in Barnsley, Rotherham and Sheffield but is significantly worse than the England average in Doncaster.</a:t>
            </a:r>
          </a:p>
          <a:p>
            <a:r>
              <a:rPr lang="en-GB" sz="1200" kern="1200" dirty="0" smtClean="0">
                <a:solidFill>
                  <a:schemeClr val="tx1"/>
                </a:solidFill>
                <a:latin typeface="Arial" charset="0"/>
                <a:ea typeface="ＭＳ Ｐゴシック" pitchFamily="-28" charset="-128"/>
                <a:cs typeface="+mn-cs"/>
              </a:rPr>
              <a:t> </a:t>
            </a:r>
          </a:p>
          <a:p>
            <a:r>
              <a:rPr lang="en-GB" sz="1200" kern="1200" dirty="0" smtClean="0">
                <a:solidFill>
                  <a:schemeClr val="tx1"/>
                </a:solidFill>
                <a:latin typeface="Arial" charset="0"/>
                <a:ea typeface="ＭＳ Ｐゴシック" pitchFamily="-28" charset="-128"/>
                <a:cs typeface="+mn-cs"/>
              </a:rPr>
              <a:t>Hip fractures are one of the most serious complications that can arise from a fall.  Many more people aged 65+ will have fallen over the same time period in South Yorkshire and sustained other injuries, or been unable to get up without help.</a:t>
            </a:r>
          </a:p>
          <a:p>
            <a:r>
              <a:rPr lang="en-GB" sz="1200" kern="1200" dirty="0" smtClean="0">
                <a:solidFill>
                  <a:schemeClr val="tx1"/>
                </a:solidFill>
                <a:latin typeface="Arial" charset="0"/>
                <a:ea typeface="ＭＳ Ｐゴシック" pitchFamily="-28" charset="-128"/>
                <a:cs typeface="+mn-cs"/>
              </a:rPr>
              <a:t> </a:t>
            </a:r>
          </a:p>
          <a:p>
            <a:r>
              <a:rPr lang="en-GB" sz="1200" kern="1200" dirty="0" smtClean="0">
                <a:solidFill>
                  <a:schemeClr val="tx1"/>
                </a:solidFill>
                <a:latin typeface="Arial" charset="0"/>
                <a:ea typeface="ＭＳ Ｐゴシック" pitchFamily="-28" charset="-128"/>
                <a:cs typeface="+mn-cs"/>
              </a:rPr>
              <a:t>People may fall several times before sustaining a serious injury, so intervening early is key</a:t>
            </a:r>
          </a:p>
          <a:p>
            <a:endParaRPr lang="en-GB" dirty="0"/>
          </a:p>
        </p:txBody>
      </p:sp>
      <p:sp>
        <p:nvSpPr>
          <p:cNvPr id="4" name="Slide Number Placeholder 3"/>
          <p:cNvSpPr>
            <a:spLocks noGrp="1"/>
          </p:cNvSpPr>
          <p:nvPr>
            <p:ph type="sldNum" sz="quarter" idx="10"/>
          </p:nvPr>
        </p:nvSpPr>
        <p:spPr/>
        <p:txBody>
          <a:bodyPr/>
          <a:lstStyle/>
          <a:p>
            <a:fld id="{2D4B9F1F-2754-42FD-94DE-9162B037DC98}"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D4B9F1F-2754-42FD-94DE-9162B037DC9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255527-345D-41B7-A9A7-19A25436526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424229-2E0D-4949-B8E1-2CF6E82031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E65DD7-6A60-4B5D-960A-861949DB60B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EBA20E-2C40-4623-BCEA-A610160979A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EE8957-7127-4DAE-A61F-622F6344F08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0B6BA5-4C73-4D3B-B4AE-5FAE0F08888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62D053-0FFD-4480-890A-A7F48AFDD08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4E3F48-326F-4B97-A63C-0AF09567B7F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EB204ED-3F03-4A36-BEE0-ADB2EF5500D6}"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7AB83F1-EA25-4011-9B45-E663C6138B0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0DD634-8A55-4DB8-848F-10AE43F74A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8299F4-7515-42F9-8B3C-8727BF15DC9C}"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579712-E718-4CAA-9A6E-C43BBC31FE56}"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D8088A-C34F-420C-A4C2-FADD2C18A2EB}"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2953EF6-407C-4EE4-87C2-8197C06D893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9176AF-ACB3-4D44-A034-75578A80F11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54887D-029E-4F50-A56E-A1FF5601BC9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83B5D19-31D0-4C1E-B8A6-C6543575D5F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11FB4E6-E1D3-430B-99B0-565D17A400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9BCC6B5-9F39-40AA-BAB0-6B5ABA7A588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84BB1B-3904-4D10-A77E-A4A2B667CF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7C58C7-616A-4EEF-9721-80A1689B848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7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17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17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C5A00907-8D43-4EF8-B61E-BF4F8B5939B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28" charset="-128"/>
        </a:defRPr>
      </a:lvl2pPr>
      <a:lvl3pPr algn="ctr" rtl="0" fontAlgn="base">
        <a:spcBef>
          <a:spcPct val="0"/>
        </a:spcBef>
        <a:spcAft>
          <a:spcPct val="0"/>
        </a:spcAft>
        <a:defRPr sz="4400">
          <a:solidFill>
            <a:schemeClr val="tx2"/>
          </a:solidFill>
          <a:latin typeface="Arial" charset="0"/>
          <a:ea typeface="ＭＳ Ｐゴシック" pitchFamily="-28" charset="-128"/>
        </a:defRPr>
      </a:lvl3pPr>
      <a:lvl4pPr algn="ctr" rtl="0" fontAlgn="base">
        <a:spcBef>
          <a:spcPct val="0"/>
        </a:spcBef>
        <a:spcAft>
          <a:spcPct val="0"/>
        </a:spcAft>
        <a:defRPr sz="4400">
          <a:solidFill>
            <a:schemeClr val="tx2"/>
          </a:solidFill>
          <a:latin typeface="Arial" charset="0"/>
          <a:ea typeface="ＭＳ Ｐゴシック" pitchFamily="-28" charset="-128"/>
        </a:defRPr>
      </a:lvl4pPr>
      <a:lvl5pPr algn="ctr" rtl="0" fontAlgn="base">
        <a:spcBef>
          <a:spcPct val="0"/>
        </a:spcBef>
        <a:spcAft>
          <a:spcPct val="0"/>
        </a:spcAft>
        <a:defRPr sz="4400">
          <a:solidFill>
            <a:schemeClr val="tx2"/>
          </a:solidFill>
          <a:latin typeface="Arial" charset="0"/>
          <a:ea typeface="ＭＳ Ｐゴシック" pitchFamily="-28" charset="-128"/>
        </a:defRPr>
      </a:lvl5pPr>
      <a:lvl6pPr marL="457200" algn="ctr" rtl="0" fontAlgn="base">
        <a:spcBef>
          <a:spcPct val="0"/>
        </a:spcBef>
        <a:spcAft>
          <a:spcPct val="0"/>
        </a:spcAft>
        <a:defRPr sz="4400">
          <a:solidFill>
            <a:schemeClr val="tx2"/>
          </a:solidFill>
          <a:latin typeface="Arial" charset="0"/>
          <a:ea typeface="ＭＳ Ｐゴシック" pitchFamily="-28" charset="-128"/>
        </a:defRPr>
      </a:lvl6pPr>
      <a:lvl7pPr marL="914400" algn="ctr" rtl="0" fontAlgn="base">
        <a:spcBef>
          <a:spcPct val="0"/>
        </a:spcBef>
        <a:spcAft>
          <a:spcPct val="0"/>
        </a:spcAft>
        <a:defRPr sz="4400">
          <a:solidFill>
            <a:schemeClr val="tx2"/>
          </a:solidFill>
          <a:latin typeface="Arial" charset="0"/>
          <a:ea typeface="ＭＳ Ｐゴシック" pitchFamily="-28" charset="-128"/>
        </a:defRPr>
      </a:lvl7pPr>
      <a:lvl8pPr marL="1371600" algn="ctr" rtl="0" fontAlgn="base">
        <a:spcBef>
          <a:spcPct val="0"/>
        </a:spcBef>
        <a:spcAft>
          <a:spcPct val="0"/>
        </a:spcAft>
        <a:defRPr sz="4400">
          <a:solidFill>
            <a:schemeClr val="tx2"/>
          </a:solidFill>
          <a:latin typeface="Arial" charset="0"/>
          <a:ea typeface="ＭＳ Ｐゴシック" pitchFamily="-28" charset="-128"/>
        </a:defRPr>
      </a:lvl8pPr>
      <a:lvl9pPr marL="1828800" algn="ctr" rtl="0" fontAlgn="base">
        <a:spcBef>
          <a:spcPct val="0"/>
        </a:spcBef>
        <a:spcAft>
          <a:spcPct val="0"/>
        </a:spcAft>
        <a:defRPr sz="4400">
          <a:solidFill>
            <a:schemeClr val="tx2"/>
          </a:solidFill>
          <a:latin typeface="Arial" charset="0"/>
          <a:ea typeface="ＭＳ Ｐゴシック" pitchFamily="-28"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9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7DB7975-1F11-4ED2-A4A0-39E20D16198B}" type="slidenum">
              <a:rPr lang="en-US"/>
              <a:pPr/>
              <a:t>‹#›</a:t>
            </a:fld>
            <a:endParaRPr lang="en-US"/>
          </a:p>
        </p:txBody>
      </p:sp>
      <p:pic>
        <p:nvPicPr>
          <p:cNvPr id="41992" name="Picture 8" descr="SYFR_Logo_CMYK_PS doublestrap"/>
          <p:cNvPicPr>
            <a:picLocks noChangeAspect="1" noChangeArrowheads="1"/>
          </p:cNvPicPr>
          <p:nvPr userDrawn="1"/>
        </p:nvPicPr>
        <p:blipFill>
          <a:blip r:embed="rId14" cstate="print"/>
          <a:srcRect/>
          <a:stretch>
            <a:fillRect/>
          </a:stretch>
        </p:blipFill>
        <p:spPr bwMode="auto">
          <a:xfrm>
            <a:off x="7543800" y="4267200"/>
            <a:ext cx="1249363" cy="1689100"/>
          </a:xfrm>
          <a:prstGeom prst="rect">
            <a:avLst/>
          </a:prstGeom>
          <a:noFill/>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9" name="Rectangle 31"/>
          <p:cNvSpPr>
            <a:spLocks noChangeArrowheads="1"/>
          </p:cNvSpPr>
          <p:nvPr/>
        </p:nvSpPr>
        <p:spPr bwMode="auto">
          <a:xfrm>
            <a:off x="8416925" y="5424488"/>
            <a:ext cx="184150" cy="457200"/>
          </a:xfrm>
          <a:prstGeom prst="rect">
            <a:avLst/>
          </a:prstGeom>
          <a:noFill/>
          <a:ln w="9525">
            <a:noFill/>
            <a:miter lim="800000"/>
            <a:headEnd/>
            <a:tailEnd/>
          </a:ln>
          <a:effectLst/>
        </p:spPr>
        <p:txBody>
          <a:bodyPr wrap="none">
            <a:spAutoFit/>
          </a:bodyPr>
          <a:lstStyle/>
          <a:p>
            <a:endParaRPr lang="en-GB"/>
          </a:p>
        </p:txBody>
      </p:sp>
      <p:sp>
        <p:nvSpPr>
          <p:cNvPr id="2080" name="Rectangle 32"/>
          <p:cNvSpPr>
            <a:spLocks noGrp="1" noChangeArrowheads="1"/>
          </p:cNvSpPr>
          <p:nvPr>
            <p:ph type="ctrTitle"/>
          </p:nvPr>
        </p:nvSpPr>
        <p:spPr/>
        <p:txBody>
          <a:bodyPr/>
          <a:lstStyle/>
          <a:p>
            <a:r>
              <a:rPr lang="en-GB" sz="4000" dirty="0" smtClean="0"/>
              <a:t/>
            </a:r>
            <a:br>
              <a:rPr lang="en-GB" sz="4000" dirty="0" smtClean="0"/>
            </a:br>
            <a:r>
              <a:rPr lang="en-GB" sz="4000" dirty="0" smtClean="0"/>
              <a:t>Adding Value Beyond </a:t>
            </a:r>
            <a:r>
              <a:rPr lang="en-GB" sz="4000" dirty="0" err="1" smtClean="0"/>
              <a:t>Firefighting</a:t>
            </a:r>
            <a:r>
              <a:rPr lang="en-GB" dirty="0" smtClean="0"/>
              <a:t/>
            </a:r>
            <a:br>
              <a:rPr lang="en-GB" dirty="0" smtClean="0"/>
            </a:br>
            <a:endParaRPr lang="en-GB" dirty="0"/>
          </a:p>
        </p:txBody>
      </p:sp>
      <p:sp>
        <p:nvSpPr>
          <p:cNvPr id="2081" name="Rectangle 33"/>
          <p:cNvSpPr>
            <a:spLocks noGrp="1" noChangeArrowheads="1"/>
          </p:cNvSpPr>
          <p:nvPr>
            <p:ph type="subTitle" idx="1"/>
          </p:nvPr>
        </p:nvSpPr>
        <p:spPr/>
        <p:txBody>
          <a:bodyPr/>
          <a:lstStyle/>
          <a:p>
            <a:r>
              <a:rPr lang="en-GB" dirty="0" smtClean="0"/>
              <a:t>The case for closer working</a:t>
            </a:r>
          </a:p>
          <a:p>
            <a:r>
              <a:rPr lang="en-GB" dirty="0" smtClean="0"/>
              <a:t>DCFO John Roberts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44624"/>
            <a:ext cx="7772400" cy="1656184"/>
          </a:xfrm>
        </p:spPr>
        <p:txBody>
          <a:bodyPr/>
          <a:lstStyle/>
          <a:p>
            <a:r>
              <a:rPr lang="en-GB" dirty="0" smtClean="0"/>
              <a:t>Hip Fractures in South Yorkshire</a:t>
            </a:r>
            <a:br>
              <a:rPr lang="en-GB" dirty="0" smtClean="0"/>
            </a:br>
            <a:r>
              <a:rPr lang="en-GB" sz="2000" dirty="0" smtClean="0"/>
              <a:t>People age 65+ </a:t>
            </a:r>
            <a:r>
              <a:rPr lang="en-GB" sz="1200" dirty="0" smtClean="0"/>
              <a:t>(rate per 100,000)</a:t>
            </a:r>
            <a:endParaRPr lang="en-GB" dirty="0"/>
          </a:p>
        </p:txBody>
      </p:sp>
      <p:graphicFrame>
        <p:nvGraphicFramePr>
          <p:cNvPr id="4" name="Content Placeholder 3"/>
          <p:cNvGraphicFramePr>
            <a:graphicFrameLocks noGrp="1"/>
          </p:cNvGraphicFramePr>
          <p:nvPr>
            <p:ph idx="1"/>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Title 3"/>
          <p:cNvSpPr>
            <a:spLocks noGrp="1"/>
          </p:cNvSpPr>
          <p:nvPr>
            <p:ph type="title"/>
          </p:nvPr>
        </p:nvSpPr>
        <p:spPr>
          <a:xfrm>
            <a:off x="685800" y="-18256"/>
            <a:ext cx="7772400" cy="1143000"/>
          </a:xfrm>
        </p:spPr>
        <p:txBody>
          <a:bodyPr>
            <a:noAutofit/>
          </a:bodyPr>
          <a:lstStyle/>
          <a:p>
            <a:r>
              <a:rPr lang="en-GB" sz="4000" dirty="0" smtClean="0"/>
              <a:t>What do things cost us?</a:t>
            </a:r>
            <a:endParaRPr lang="en-GB" sz="4000" dirty="0"/>
          </a:p>
        </p:txBody>
      </p:sp>
      <p:sp>
        <p:nvSpPr>
          <p:cNvPr id="5" name="Content Placeholder 4"/>
          <p:cNvSpPr>
            <a:spLocks noGrp="1"/>
          </p:cNvSpPr>
          <p:nvPr>
            <p:ph idx="1"/>
          </p:nvPr>
        </p:nvSpPr>
        <p:spPr>
          <a:xfrm>
            <a:off x="685800" y="1556792"/>
            <a:ext cx="7772400" cy="4114800"/>
          </a:xfrm>
        </p:spPr>
        <p:txBody>
          <a:bodyPr/>
          <a:lstStyle/>
          <a:p>
            <a:r>
              <a:rPr lang="en-GB" dirty="0" smtClean="0"/>
              <a:t>Fire Death - £1,650,000</a:t>
            </a:r>
          </a:p>
          <a:p>
            <a:r>
              <a:rPr lang="en-GB" dirty="0" smtClean="0"/>
              <a:t>Severe Injury - £185,000</a:t>
            </a:r>
          </a:p>
          <a:p>
            <a:r>
              <a:rPr lang="en-GB" dirty="0" smtClean="0"/>
              <a:t>Hip replacement - £10,000</a:t>
            </a:r>
          </a:p>
          <a:p>
            <a:r>
              <a:rPr lang="en-GB" dirty="0" smtClean="0"/>
              <a:t>Deliberate fire - £6,412</a:t>
            </a:r>
          </a:p>
          <a:p>
            <a:r>
              <a:rPr lang="en-GB" dirty="0" smtClean="0"/>
              <a:t>Anti-social behaviour - £648</a:t>
            </a:r>
          </a:p>
          <a:p>
            <a:r>
              <a:rPr lang="en-GB" dirty="0" smtClean="0"/>
              <a:t>A&amp;E attendance - £133</a:t>
            </a:r>
          </a:p>
          <a:p>
            <a:endParaRPr lang="en-GB" dirty="0" smtClean="0"/>
          </a:p>
          <a:p>
            <a:pPr>
              <a:buNone/>
            </a:pPr>
            <a:r>
              <a:rPr lang="en-GB" sz="1400" dirty="0" smtClean="0"/>
              <a:t>Source: Cost benefit analysis guidance for local partnerships – HM Treasury April 2014</a:t>
            </a:r>
            <a:endParaRPr lang="en-GB"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52"/>
            <a:ext cx="9144000" cy="1143000"/>
          </a:xfrm>
        </p:spPr>
        <p:txBody>
          <a:bodyPr/>
          <a:lstStyle/>
          <a:p>
            <a:r>
              <a:rPr lang="en-GB" dirty="0" smtClean="0"/>
              <a:t>A solution for South Yorkshire?</a:t>
            </a:r>
            <a:endParaRPr lang="en-GB" dirty="0"/>
          </a:p>
        </p:txBody>
      </p:sp>
      <p:sp>
        <p:nvSpPr>
          <p:cNvPr id="3" name="Content Placeholder 2"/>
          <p:cNvSpPr>
            <a:spLocks noGrp="1"/>
          </p:cNvSpPr>
          <p:nvPr>
            <p:ph idx="1"/>
          </p:nvPr>
        </p:nvSpPr>
        <p:spPr>
          <a:xfrm>
            <a:off x="685800" y="1340768"/>
            <a:ext cx="7772400" cy="4114800"/>
          </a:xfrm>
        </p:spPr>
        <p:txBody>
          <a:bodyPr>
            <a:normAutofit fontScale="77500" lnSpcReduction="20000"/>
          </a:bodyPr>
          <a:lstStyle/>
          <a:p>
            <a:pPr>
              <a:buNone/>
            </a:pPr>
            <a:r>
              <a:rPr lang="en-GB" sz="3100" dirty="0" smtClean="0"/>
              <a:t>The key is early identification of those at risk!</a:t>
            </a:r>
          </a:p>
          <a:p>
            <a:pPr>
              <a:buNone/>
            </a:pPr>
            <a:endParaRPr lang="en-GB" sz="3100" dirty="0" smtClean="0"/>
          </a:p>
          <a:p>
            <a:pPr>
              <a:buNone/>
            </a:pPr>
            <a:r>
              <a:rPr lang="en-GB" sz="3100" dirty="0" smtClean="0"/>
              <a:t>Community Risk Intervention Team(s), can include</a:t>
            </a:r>
          </a:p>
          <a:p>
            <a:r>
              <a:rPr lang="en-GB" sz="3100" dirty="0" smtClean="0"/>
              <a:t>Holistic service to support independent living,</a:t>
            </a:r>
          </a:p>
          <a:p>
            <a:r>
              <a:rPr lang="en-GB" sz="3100" smtClean="0"/>
              <a:t>HSC</a:t>
            </a:r>
            <a:r>
              <a:rPr lang="en-GB" sz="3100" dirty="0" smtClean="0"/>
              <a:t>, falls prevention and recovery service</a:t>
            </a:r>
          </a:p>
          <a:p>
            <a:r>
              <a:rPr lang="en-GB" sz="3100" dirty="0" smtClean="0"/>
              <a:t>Installation of safety equipment including grab rails and security measures and monitoring equipment</a:t>
            </a:r>
          </a:p>
          <a:p>
            <a:r>
              <a:rPr lang="en-GB" sz="3100" dirty="0" smtClean="0"/>
              <a:t>Health and Wellbeing advice</a:t>
            </a:r>
          </a:p>
          <a:p>
            <a:r>
              <a:rPr lang="en-GB" sz="3100" dirty="0" smtClean="0"/>
              <a:t>Responding to Cat 1 &amp; 2 medical emergencies</a:t>
            </a:r>
          </a:p>
          <a:p>
            <a:r>
              <a:rPr lang="en-GB" sz="3100" dirty="0" smtClean="0"/>
              <a:t>Breaking in to support medical interventions</a:t>
            </a:r>
          </a:p>
          <a:p>
            <a:endParaRPr lang="en-GB"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96752"/>
            <a:ext cx="7772400" cy="4114800"/>
          </a:xfrm>
        </p:spPr>
        <p:txBody>
          <a:bodyPr/>
          <a:lstStyle/>
          <a:p>
            <a:pPr algn="ctr">
              <a:buNone/>
            </a:pPr>
            <a:endParaRPr lang="en-GB" dirty="0" smtClean="0"/>
          </a:p>
          <a:p>
            <a:pPr algn="ctr">
              <a:buNone/>
            </a:pPr>
            <a:endParaRPr lang="en-GB" dirty="0"/>
          </a:p>
          <a:p>
            <a:pPr algn="ctr">
              <a:buNone/>
            </a:pPr>
            <a:r>
              <a:rPr lang="en-GB" dirty="0" smtClean="0"/>
              <a:t>“The secret of change is to focus all of your energy, not on fighting the old, but on building the new.”</a:t>
            </a:r>
          </a:p>
          <a:p>
            <a:pPr algn="ctr">
              <a:buNone/>
            </a:pPr>
            <a:r>
              <a:rPr lang="en-GB" i="1" dirty="0" smtClean="0"/>
              <a:t>Socrates</a:t>
            </a:r>
            <a:endParaRPr lang="en-GB"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GB" dirty="0" smtClean="0"/>
              <a:t>Spending review focus by Government </a:t>
            </a:r>
            <a:endParaRPr lang="en-GB" dirty="0"/>
          </a:p>
        </p:txBody>
      </p:sp>
      <p:sp>
        <p:nvSpPr>
          <p:cNvPr id="3" name="Content Placeholder 2"/>
          <p:cNvSpPr>
            <a:spLocks noGrp="1"/>
          </p:cNvSpPr>
          <p:nvPr>
            <p:ph idx="1"/>
          </p:nvPr>
        </p:nvSpPr>
        <p:spPr>
          <a:xfrm>
            <a:off x="683568" y="1556792"/>
            <a:ext cx="7772400" cy="4114800"/>
          </a:xfrm>
        </p:spPr>
        <p:txBody>
          <a:bodyPr>
            <a:noAutofit/>
          </a:bodyPr>
          <a:lstStyle/>
          <a:p>
            <a:r>
              <a:rPr lang="en-GB" sz="2400" dirty="0" smtClean="0"/>
              <a:t>Promoting innovation and greater collaboration in public services</a:t>
            </a:r>
          </a:p>
          <a:p>
            <a:r>
              <a:rPr lang="en-GB" sz="2400" dirty="0" smtClean="0"/>
              <a:t>Promoting growth and productivity, including radical devolution of powers to local areas in England</a:t>
            </a:r>
          </a:p>
          <a:p>
            <a:r>
              <a:rPr lang="en-GB" sz="2400" dirty="0" smtClean="0"/>
              <a:t>Delivering high quality public services such as the NHS</a:t>
            </a:r>
            <a:endParaRPr lang="en-GB" sz="2400" dirty="0" smtClean="0">
              <a:solidFill>
                <a:srgbClr val="FF0000"/>
              </a:solidFill>
            </a:endParaRPr>
          </a:p>
          <a:p>
            <a:r>
              <a:rPr lang="en-GB" sz="2400" dirty="0" smtClean="0"/>
              <a:t>Promoting choice and competition</a:t>
            </a:r>
          </a:p>
          <a:p>
            <a:r>
              <a:rPr lang="en-GB" sz="2400" dirty="0" smtClean="0"/>
              <a:t>Driving efficiency and </a:t>
            </a:r>
            <a:r>
              <a:rPr lang="en-GB" sz="2400" dirty="0" err="1" smtClean="0"/>
              <a:t>VfM</a:t>
            </a:r>
            <a:r>
              <a:rPr lang="en-GB" sz="2400" dirty="0" smtClean="0"/>
              <a:t> across the public sector</a:t>
            </a:r>
          </a:p>
          <a:p>
            <a:r>
              <a:rPr lang="en-GB" sz="2400" dirty="0" smtClean="0"/>
              <a:t>...Legislative duty to collaborate (2017)</a:t>
            </a: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124744"/>
            <a:ext cx="7772400" cy="4114800"/>
          </a:xfrm>
        </p:spPr>
        <p:txBody>
          <a:bodyPr>
            <a:normAutofit fontScale="85000" lnSpcReduction="20000"/>
          </a:bodyPr>
          <a:lstStyle/>
          <a:p>
            <a:pPr algn="just">
              <a:buNone/>
            </a:pPr>
            <a:r>
              <a:rPr lang="en-GB" dirty="0" smtClean="0"/>
              <a:t>	“Its a sad fact that too many people in this country die in fires and the number of fires is currently increasing each year.  This cannot be right.</a:t>
            </a:r>
          </a:p>
          <a:p>
            <a:pPr algn="just">
              <a:buNone/>
            </a:pPr>
            <a:r>
              <a:rPr lang="en-GB" dirty="0" smtClean="0"/>
              <a:t>	The new emphasis must be on the prevention of fire, rather than the methods of dealing with fire after it has started. The approach should be grounded in community fire safety; the Fire Service has to engage more with the community to prevent fire.” </a:t>
            </a:r>
          </a:p>
          <a:p>
            <a:pPr algn="ctr">
              <a:buNone/>
            </a:pPr>
            <a:r>
              <a:rPr lang="en-GB" i="1" dirty="0" smtClean="0"/>
              <a:t>Bain Report 2002</a:t>
            </a:r>
            <a:endParaRPr lang="en-GB"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GB" sz="4000" dirty="0" smtClean="0"/>
              <a:t>So how did the FRS change?</a:t>
            </a:r>
            <a:endParaRPr lang="en-GB" sz="4000" dirty="0"/>
          </a:p>
        </p:txBody>
      </p:sp>
      <p:sp>
        <p:nvSpPr>
          <p:cNvPr id="4" name="Title 1"/>
          <p:cNvSpPr>
            <a:spLocks noGrp="1"/>
          </p:cNvSpPr>
          <p:nvPr>
            <p:ph idx="1"/>
          </p:nvPr>
        </p:nvSpPr>
        <p:spPr/>
        <p:txBody>
          <a:bodyPr>
            <a:normAutofit/>
          </a:bodyPr>
          <a:lstStyle/>
          <a:p>
            <a:r>
              <a:rPr lang="en-GB" sz="2400" dirty="0" smtClean="0"/>
              <a:t>1995 Audit Commission ‘In The Line of Fire’ Report </a:t>
            </a:r>
            <a:r>
              <a:rPr lang="en-GB" sz="1800" i="1" dirty="0" smtClean="0"/>
              <a:t>Prevention agenda </a:t>
            </a:r>
          </a:p>
          <a:p>
            <a:r>
              <a:rPr lang="en-GB" sz="2400" dirty="0" smtClean="0"/>
              <a:t>1998 ‘Out Of The Line of Fire’ Report                   </a:t>
            </a:r>
            <a:r>
              <a:rPr lang="en-GB" sz="1800" dirty="0" smtClean="0"/>
              <a:t>S</a:t>
            </a:r>
            <a:r>
              <a:rPr lang="en-GB" sz="1800" i="1" dirty="0" smtClean="0"/>
              <a:t>chools educational packages &amp; provision of home safety information</a:t>
            </a:r>
          </a:p>
          <a:p>
            <a:r>
              <a:rPr lang="en-GB" sz="2400" dirty="0" smtClean="0"/>
              <a:t>2004 Fire &amp; Rescue Services Act                       </a:t>
            </a:r>
            <a:r>
              <a:rPr lang="en-GB" sz="1800" dirty="0" smtClean="0"/>
              <a:t>S</a:t>
            </a:r>
            <a:r>
              <a:rPr lang="en-GB" sz="1800" i="1" dirty="0" smtClean="0"/>
              <a:t>tatutory duty to undertake community safety activities</a:t>
            </a:r>
          </a:p>
          <a:p>
            <a:r>
              <a:rPr lang="en-GB" sz="2400" dirty="0" smtClean="0"/>
              <a:t>2005 Funding of smoke alarms &amp; undertaking of HFSC across UK</a:t>
            </a:r>
            <a:endParaRPr lang="en-GB"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624"/>
            <a:ext cx="7772400" cy="1143000"/>
          </a:xfrm>
        </p:spPr>
        <p:txBody>
          <a:bodyPr/>
          <a:lstStyle/>
          <a:p>
            <a:r>
              <a:rPr lang="en-GB" dirty="0" smtClean="0"/>
              <a:t>N</a:t>
            </a:r>
            <a:r>
              <a:rPr lang="en-GB" dirty="0" smtClean="0"/>
              <a:t>HS Cost </a:t>
            </a:r>
            <a:r>
              <a:rPr lang="en-GB" sz="3600" dirty="0" smtClean="0"/>
              <a:t>(Demand)</a:t>
            </a:r>
            <a:r>
              <a:rPr lang="en-GB" dirty="0" smtClean="0"/>
              <a:t> </a:t>
            </a:r>
            <a:r>
              <a:rPr lang="en-GB" dirty="0" err="1" smtClean="0"/>
              <a:t>vs</a:t>
            </a:r>
            <a:r>
              <a:rPr lang="en-GB" dirty="0" smtClean="0"/>
              <a:t> Budget</a:t>
            </a:r>
            <a:endParaRPr lang="en-GB" dirty="0"/>
          </a:p>
        </p:txBody>
      </p:sp>
      <p:pic>
        <p:nvPicPr>
          <p:cNvPr id="4" name="Content Placeholder 3" descr="BudgetNeeds.JPG"/>
          <p:cNvPicPr>
            <a:picLocks noGrp="1" noChangeAspect="1"/>
          </p:cNvPicPr>
          <p:nvPr>
            <p:ph idx="1"/>
          </p:nvPr>
        </p:nvPicPr>
        <p:blipFill>
          <a:blip r:embed="rId2" cstate="print"/>
          <a:stretch>
            <a:fillRect/>
          </a:stretch>
        </p:blipFill>
        <p:spPr>
          <a:xfrm>
            <a:off x="685800" y="1268760"/>
            <a:ext cx="7772400" cy="4047771"/>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GB" dirty="0" smtClean="0"/>
              <a:t>National agreement between NHS England &amp; the FRS</a:t>
            </a:r>
            <a:endParaRPr lang="en-GB" dirty="0"/>
          </a:p>
        </p:txBody>
      </p:sp>
      <p:sp>
        <p:nvSpPr>
          <p:cNvPr id="3" name="Content Placeholder 2"/>
          <p:cNvSpPr>
            <a:spLocks noGrp="1"/>
          </p:cNvSpPr>
          <p:nvPr>
            <p:ph idx="1"/>
          </p:nvPr>
        </p:nvSpPr>
        <p:spPr/>
        <p:txBody>
          <a:bodyPr>
            <a:normAutofit/>
          </a:bodyPr>
          <a:lstStyle/>
          <a:p>
            <a:pPr algn="ctr">
              <a:buNone/>
            </a:pPr>
            <a:r>
              <a:rPr lang="en-GB" dirty="0" smtClean="0"/>
              <a:t>A new partnership to use our collective capabilities and resources more effectively to improve the quality of life for people who would benefit from brief health and wellbeing interventions in their own homes, and better coordinated public services.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7772400" cy="1143000"/>
          </a:xfrm>
        </p:spPr>
        <p:txBody>
          <a:bodyPr/>
          <a:lstStyle/>
          <a:p>
            <a:r>
              <a:rPr lang="en-GB" dirty="0" smtClean="0"/>
              <a:t>Long-term conditions – it’s a public sector problem</a:t>
            </a:r>
            <a:endParaRPr lang="en-GB" dirty="0"/>
          </a:p>
        </p:txBody>
      </p:sp>
      <p:pic>
        <p:nvPicPr>
          <p:cNvPr id="8" name="Content Placeholder 7" descr="0085126.gif"/>
          <p:cNvPicPr>
            <a:picLocks noGrp="1" noChangeAspect="1"/>
          </p:cNvPicPr>
          <p:nvPr>
            <p:ph idx="1"/>
          </p:nvPr>
        </p:nvPicPr>
        <p:blipFill>
          <a:blip r:embed="rId3" cstate="print"/>
          <a:stretch>
            <a:fillRect/>
          </a:stretch>
        </p:blipFill>
        <p:spPr>
          <a:xfrm>
            <a:off x="1709737" y="2032223"/>
            <a:ext cx="5724525" cy="362902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52"/>
            <a:ext cx="9144000" cy="1143000"/>
          </a:xfrm>
        </p:spPr>
        <p:txBody>
          <a:bodyPr>
            <a:normAutofit/>
          </a:bodyPr>
          <a:lstStyle/>
          <a:p>
            <a:r>
              <a:rPr lang="en-GB" dirty="0" smtClean="0"/>
              <a:t>Joining Up Public Services </a:t>
            </a:r>
            <a:r>
              <a:rPr lang="en-GB" sz="2800" dirty="0" smtClean="0"/>
              <a:t/>
            </a:r>
            <a:br>
              <a:rPr lang="en-GB" sz="2800" dirty="0" smtClean="0"/>
            </a:br>
            <a:r>
              <a:rPr lang="en-GB" sz="2400" dirty="0" smtClean="0"/>
              <a:t>Jacquie White, NHS England Deputy Director</a:t>
            </a:r>
            <a:endParaRPr lang="en-GB" sz="2400" dirty="0"/>
          </a:p>
        </p:txBody>
      </p:sp>
      <p:sp>
        <p:nvSpPr>
          <p:cNvPr id="3" name="Content Placeholder 2"/>
          <p:cNvSpPr>
            <a:spLocks noGrp="1"/>
          </p:cNvSpPr>
          <p:nvPr>
            <p:ph idx="1"/>
          </p:nvPr>
        </p:nvSpPr>
        <p:spPr>
          <a:xfrm>
            <a:off x="685800" y="1484784"/>
            <a:ext cx="7772400" cy="4320480"/>
          </a:xfrm>
        </p:spPr>
        <p:txBody>
          <a:bodyPr>
            <a:noAutofit/>
          </a:bodyPr>
          <a:lstStyle/>
          <a:p>
            <a:r>
              <a:rPr lang="en-GB" sz="2200" dirty="0" smtClean="0"/>
              <a:t>Common </a:t>
            </a:r>
            <a:r>
              <a:rPr lang="en-GB" sz="2200" dirty="0"/>
              <a:t>risk factors between health and fire services </a:t>
            </a:r>
            <a:r>
              <a:rPr lang="en-GB" sz="2200" dirty="0" smtClean="0"/>
              <a:t> </a:t>
            </a:r>
          </a:p>
          <a:p>
            <a:pPr lvl="1">
              <a:buNone/>
            </a:pPr>
            <a:r>
              <a:rPr lang="en-GB" sz="1800" dirty="0" smtClean="0"/>
              <a:t>i.e. multi-morbidity</a:t>
            </a:r>
            <a:r>
              <a:rPr lang="en-GB" sz="1800" dirty="0"/>
              <a:t>, cognitive impairment, smoking, drugs, alcohol, physical inactivity, obesity, loneliness and cold homes. </a:t>
            </a:r>
            <a:endParaRPr lang="en-GB" sz="1800" dirty="0" smtClean="0"/>
          </a:p>
          <a:p>
            <a:r>
              <a:rPr lang="en-GB" sz="2200" dirty="0" smtClean="0"/>
              <a:t>250,000 </a:t>
            </a:r>
            <a:r>
              <a:rPr lang="en-GB" sz="2200" dirty="0"/>
              <a:t>people go to A&amp;E every year as a result of </a:t>
            </a:r>
            <a:r>
              <a:rPr lang="en-GB" sz="2200" dirty="0" smtClean="0"/>
              <a:t>falls</a:t>
            </a:r>
            <a:r>
              <a:rPr lang="en-GB" sz="2200" dirty="0"/>
              <a:t>  </a:t>
            </a:r>
            <a:endParaRPr lang="en-GB" sz="2200" dirty="0" smtClean="0"/>
          </a:p>
          <a:p>
            <a:r>
              <a:rPr lang="en-GB" sz="2200" dirty="0" smtClean="0"/>
              <a:t>Over 65s 3.5x amount </a:t>
            </a:r>
            <a:r>
              <a:rPr lang="en-GB" sz="2200" dirty="0"/>
              <a:t>of hospital care of those </a:t>
            </a:r>
            <a:r>
              <a:rPr lang="en-GB" sz="2200" dirty="0" smtClean="0"/>
              <a:t>under </a:t>
            </a:r>
            <a:r>
              <a:rPr lang="en-GB" sz="2200" dirty="0"/>
              <a:t>65 </a:t>
            </a:r>
            <a:endParaRPr lang="en-GB" sz="2200" dirty="0" smtClean="0"/>
          </a:p>
          <a:p>
            <a:pPr algn="just">
              <a:buNone/>
            </a:pPr>
            <a:r>
              <a:rPr lang="en-GB" sz="2000" dirty="0" smtClean="0"/>
              <a:t>FRS are uniquely placed to reduce some of the risk in communities through high levels of:</a:t>
            </a:r>
          </a:p>
          <a:p>
            <a:r>
              <a:rPr lang="en-GB" sz="2000" dirty="0" smtClean="0"/>
              <a:t>Public trust</a:t>
            </a:r>
          </a:p>
          <a:p>
            <a:r>
              <a:rPr lang="en-GB" sz="2000" dirty="0" smtClean="0"/>
              <a:t>Satisfaction</a:t>
            </a:r>
          </a:p>
          <a:p>
            <a:r>
              <a:rPr lang="en-GB" sz="2000" dirty="0" smtClean="0"/>
              <a:t>Confidence</a:t>
            </a:r>
          </a:p>
          <a:p>
            <a:r>
              <a:rPr lang="en-GB" sz="2000" dirty="0" smtClean="0"/>
              <a:t>Unique access to 670,000 vulnerable people p.a.</a:t>
            </a:r>
          </a:p>
          <a:p>
            <a:r>
              <a:rPr lang="en-GB" sz="2000" dirty="0" smtClean="0"/>
              <a:t>Of which 20,000 in South Yorkshire through Safe &amp; Well checks.</a:t>
            </a:r>
          </a:p>
          <a:p>
            <a:endParaRPr lang="en-GB"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TotalTime>
  <Words>821</Words>
  <Application>Microsoft Office PowerPoint</Application>
  <PresentationFormat>On-screen Show (4:3)</PresentationFormat>
  <Paragraphs>81</Paragraphs>
  <Slides>13</Slides>
  <Notes>4</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1_Blank Presentation</vt:lpstr>
      <vt:lpstr>Custom Design</vt:lpstr>
      <vt:lpstr> Adding Value Beyond Firefighting </vt:lpstr>
      <vt:lpstr>Spending review focus by Government </vt:lpstr>
      <vt:lpstr>Slide 3</vt:lpstr>
      <vt:lpstr>So how did the FRS change?</vt:lpstr>
      <vt:lpstr>Slide 5</vt:lpstr>
      <vt:lpstr>NHS Cost (Demand) vs Budget</vt:lpstr>
      <vt:lpstr>National agreement between NHS England &amp; the FRS</vt:lpstr>
      <vt:lpstr>Long-term conditions – it’s a public sector problem</vt:lpstr>
      <vt:lpstr>Joining Up Public Services  Jacquie White, NHS England Deputy Director</vt:lpstr>
      <vt:lpstr>Hip Fractures in South Yorkshire People age 65+ (rate per 100,000)</vt:lpstr>
      <vt:lpstr>What do things cost us?</vt:lpstr>
      <vt:lpstr>A solution for South Yorkshire?</vt:lpstr>
      <vt:lpstr>Slide 13</vt:lpstr>
    </vt:vector>
  </TitlesOfParts>
  <Company>diva creative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Pearce</dc:creator>
  <cp:lastModifiedBy>mblunden</cp:lastModifiedBy>
  <cp:revision>55</cp:revision>
  <cp:lastPrinted>2015-09-22T12:23:14Z</cp:lastPrinted>
  <dcterms:created xsi:type="dcterms:W3CDTF">2007-03-02T10:57:00Z</dcterms:created>
  <dcterms:modified xsi:type="dcterms:W3CDTF">2016-02-16T07:47:32Z</dcterms:modified>
</cp:coreProperties>
</file>