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customXml/itemProps6.xml" ContentType="application/vnd.openxmlformats-officedocument.customXmlProperties+xml"/>
  <Override PartName="/ppt/diagrams/layout1.xml" ContentType="application/vnd.openxmlformats-officedocument.drawingml.diagramLayout+xml"/>
  <Override PartName="/customXml/itemProps4.xml" ContentType="application/vnd.openxmlformats-officedocument.customXmlProperties+xml"/>
  <Override PartName="/customXml/itemProps5.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7"/>
  </p:sldMasterIdLst>
  <p:notesMasterIdLst>
    <p:notesMasterId r:id="rId28"/>
  </p:notesMasterIdLst>
  <p:handoutMasterIdLst>
    <p:handoutMasterId r:id="rId29"/>
  </p:handoutMasterIdLst>
  <p:sldIdLst>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charset="0"/>
        <a:ea typeface="Geneva" charset="0"/>
        <a:cs typeface="Geneva" charset="0"/>
      </a:defRPr>
    </a:lvl1pPr>
    <a:lvl2pPr marL="457200" algn="l" rtl="0" eaLnBrk="0" fontAlgn="base" hangingPunct="0">
      <a:spcBef>
        <a:spcPct val="0"/>
      </a:spcBef>
      <a:spcAft>
        <a:spcPct val="0"/>
      </a:spcAft>
      <a:defRPr sz="2400" kern="1200">
        <a:solidFill>
          <a:schemeClr val="tx1"/>
        </a:solidFill>
        <a:latin typeface="Times" charset="0"/>
        <a:ea typeface="Geneva" charset="0"/>
        <a:cs typeface="Geneva" charset="0"/>
      </a:defRPr>
    </a:lvl2pPr>
    <a:lvl3pPr marL="914400" algn="l" rtl="0" eaLnBrk="0" fontAlgn="base" hangingPunct="0">
      <a:spcBef>
        <a:spcPct val="0"/>
      </a:spcBef>
      <a:spcAft>
        <a:spcPct val="0"/>
      </a:spcAft>
      <a:defRPr sz="2400" kern="1200">
        <a:solidFill>
          <a:schemeClr val="tx1"/>
        </a:solidFill>
        <a:latin typeface="Times" charset="0"/>
        <a:ea typeface="Geneva" charset="0"/>
        <a:cs typeface="Geneva" charset="0"/>
      </a:defRPr>
    </a:lvl3pPr>
    <a:lvl4pPr marL="1371600" algn="l" rtl="0" eaLnBrk="0" fontAlgn="base" hangingPunct="0">
      <a:spcBef>
        <a:spcPct val="0"/>
      </a:spcBef>
      <a:spcAft>
        <a:spcPct val="0"/>
      </a:spcAft>
      <a:defRPr sz="2400" kern="1200">
        <a:solidFill>
          <a:schemeClr val="tx1"/>
        </a:solidFill>
        <a:latin typeface="Times" charset="0"/>
        <a:ea typeface="Geneva" charset="0"/>
        <a:cs typeface="Geneva" charset="0"/>
      </a:defRPr>
    </a:lvl4pPr>
    <a:lvl5pPr marL="1828800" algn="l" rtl="0" eaLnBrk="0" fontAlgn="base" hangingPunct="0">
      <a:spcBef>
        <a:spcPct val="0"/>
      </a:spcBef>
      <a:spcAft>
        <a:spcPct val="0"/>
      </a:spcAft>
      <a:defRPr sz="2400" kern="1200">
        <a:solidFill>
          <a:schemeClr val="tx1"/>
        </a:solidFill>
        <a:latin typeface="Times" charset="0"/>
        <a:ea typeface="Geneva" charset="0"/>
        <a:cs typeface="Geneva" charset="0"/>
      </a:defRPr>
    </a:lvl5pPr>
    <a:lvl6pPr marL="2286000" algn="l" defTabSz="914400" rtl="0" eaLnBrk="1" latinLnBrk="0" hangingPunct="1">
      <a:defRPr sz="2400" kern="1200">
        <a:solidFill>
          <a:schemeClr val="tx1"/>
        </a:solidFill>
        <a:latin typeface="Times" charset="0"/>
        <a:ea typeface="Geneva" charset="0"/>
        <a:cs typeface="Geneva" charset="0"/>
      </a:defRPr>
    </a:lvl6pPr>
    <a:lvl7pPr marL="2743200" algn="l" defTabSz="914400" rtl="0" eaLnBrk="1" latinLnBrk="0" hangingPunct="1">
      <a:defRPr sz="2400" kern="1200">
        <a:solidFill>
          <a:schemeClr val="tx1"/>
        </a:solidFill>
        <a:latin typeface="Times" charset="0"/>
        <a:ea typeface="Geneva" charset="0"/>
        <a:cs typeface="Geneva" charset="0"/>
      </a:defRPr>
    </a:lvl7pPr>
    <a:lvl8pPr marL="3200400" algn="l" defTabSz="914400" rtl="0" eaLnBrk="1" latinLnBrk="0" hangingPunct="1">
      <a:defRPr sz="2400" kern="1200">
        <a:solidFill>
          <a:schemeClr val="tx1"/>
        </a:solidFill>
        <a:latin typeface="Times" charset="0"/>
        <a:ea typeface="Geneva" charset="0"/>
        <a:cs typeface="Geneva" charset="0"/>
      </a:defRPr>
    </a:lvl8pPr>
    <a:lvl9pPr marL="3657600" algn="l" defTabSz="914400" rtl="0" eaLnBrk="1" latinLnBrk="0" hangingPunct="1">
      <a:defRPr sz="2400" kern="1200">
        <a:solidFill>
          <a:schemeClr val="tx1"/>
        </a:solidFill>
        <a:latin typeface="Times" charset="0"/>
        <a:ea typeface="Geneva" charset="0"/>
        <a:cs typeface="Geneva"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iMiller"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C3C3B"/>
    <a:srgbClr val="00A3AD"/>
    <a:srgbClr val="006600"/>
    <a:srgbClr val="008080"/>
    <a:srgbClr val="FF3399"/>
    <a:srgbClr val="FFFF99"/>
    <a:srgbClr val="FFCC00"/>
    <a:srgbClr val="66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1" autoAdjust="0"/>
    <p:restoredTop sz="94820" autoAdjust="0"/>
  </p:normalViewPr>
  <p:slideViewPr>
    <p:cSldViewPr>
      <p:cViewPr>
        <p:scale>
          <a:sx n="66" d="100"/>
          <a:sy n="66" d="100"/>
        </p:scale>
        <p:origin x="-132" y="-48"/>
      </p:cViewPr>
      <p:guideLst>
        <p:guide orient="horz" pos="4111"/>
        <p:guide pos="2880"/>
      </p:guideLst>
    </p:cSldViewPr>
  </p:slideViewPr>
  <p:outlineViewPr>
    <p:cViewPr>
      <p:scale>
        <a:sx n="33" d="100"/>
        <a:sy n="33" d="100"/>
      </p:scale>
      <p:origin x="0" y="1869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tableStyles" Target="tableStyle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2-11T10:37:39.460" idx="1">
    <p:pos x="10" y="10"/>
    <p:text>undiagnosed in lower case</p:text>
  </p:cm>
</p:cmLst>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47F9FF-97DE-40BC-B5BC-3DDD13C3C2E5}" type="doc">
      <dgm:prSet loTypeId="urn:microsoft.com/office/officeart/2005/8/layout/hProcess9" loCatId="process" qsTypeId="urn:microsoft.com/office/officeart/2005/8/quickstyle/simple1" qsCatId="simple" csTypeId="urn:microsoft.com/office/officeart/2005/8/colors/accent2_2" csCatId="accent2" phldr="1"/>
      <dgm:spPr/>
      <dgm:t>
        <a:bodyPr/>
        <a:lstStyle/>
        <a:p>
          <a:endParaRPr lang="en-GB"/>
        </a:p>
      </dgm:t>
    </dgm:pt>
    <dgm:pt modelId="{35FDA246-5964-48AF-8C51-33BB44DC41E1}">
      <dgm:prSet phldrT="[Text]"/>
      <dgm:spPr/>
      <dgm:t>
        <a:bodyPr/>
        <a:lstStyle/>
        <a:p>
          <a:r>
            <a:rPr lang="en-GB" dirty="0" smtClean="0"/>
            <a:t>Seven Optimeyes Partners</a:t>
          </a:r>
          <a:endParaRPr lang="en-GB" dirty="0"/>
        </a:p>
      </dgm:t>
    </dgm:pt>
    <dgm:pt modelId="{2D79D8DE-BFC2-4E09-9751-A6144A7FD84F}" type="parTrans" cxnId="{43363050-F38C-4574-8648-50CB9C8A96BB}">
      <dgm:prSet/>
      <dgm:spPr/>
      <dgm:t>
        <a:bodyPr/>
        <a:lstStyle/>
        <a:p>
          <a:endParaRPr lang="en-GB"/>
        </a:p>
      </dgm:t>
    </dgm:pt>
    <dgm:pt modelId="{96F57BEE-C205-4139-AC6B-8262AF9932A3}" type="sibTrans" cxnId="{43363050-F38C-4574-8648-50CB9C8A96BB}">
      <dgm:prSet/>
      <dgm:spPr/>
      <dgm:t>
        <a:bodyPr/>
        <a:lstStyle/>
        <a:p>
          <a:endParaRPr lang="en-GB"/>
        </a:p>
      </dgm:t>
    </dgm:pt>
    <dgm:pt modelId="{14933D13-F57B-4E36-AD27-6412BB9F1852}">
      <dgm:prSet phldrT="[Text]"/>
      <dgm:spPr/>
      <dgm:t>
        <a:bodyPr/>
        <a:lstStyle/>
        <a:p>
          <a:r>
            <a:rPr lang="en-GB" dirty="0" smtClean="0"/>
            <a:t>Training and referral pathways</a:t>
          </a:r>
          <a:endParaRPr lang="en-GB" dirty="0"/>
        </a:p>
      </dgm:t>
    </dgm:pt>
    <dgm:pt modelId="{871E4C78-8968-49FB-B019-2671E8CC0A64}" type="parTrans" cxnId="{394AA4D9-F3A7-48B3-8C01-1B6F202E6E62}">
      <dgm:prSet/>
      <dgm:spPr/>
      <dgm:t>
        <a:bodyPr/>
        <a:lstStyle/>
        <a:p>
          <a:endParaRPr lang="en-GB"/>
        </a:p>
      </dgm:t>
    </dgm:pt>
    <dgm:pt modelId="{E6D27039-D9BE-4542-B0A6-10AC61A7683D}" type="sibTrans" cxnId="{394AA4D9-F3A7-48B3-8C01-1B6F202E6E62}">
      <dgm:prSet/>
      <dgm:spPr/>
      <dgm:t>
        <a:bodyPr/>
        <a:lstStyle/>
        <a:p>
          <a:endParaRPr lang="en-GB"/>
        </a:p>
      </dgm:t>
    </dgm:pt>
    <dgm:pt modelId="{30CC896E-5963-4285-A3EF-DD0E90E2A774}">
      <dgm:prSet phldrT="[Text]"/>
      <dgm:spPr/>
      <dgm:t>
        <a:bodyPr/>
        <a:lstStyle/>
        <a:p>
          <a:r>
            <a:rPr lang="en-GB" dirty="0" smtClean="0"/>
            <a:t>Fire and Rescue Services</a:t>
          </a:r>
          <a:endParaRPr lang="en-GB" dirty="0"/>
        </a:p>
      </dgm:t>
    </dgm:pt>
    <dgm:pt modelId="{EC77A958-D5D9-438F-AEB5-095EC33E4D0D}" type="parTrans" cxnId="{A9D44E11-D190-4BB1-B026-0E8209A6EA78}">
      <dgm:prSet/>
      <dgm:spPr/>
      <dgm:t>
        <a:bodyPr/>
        <a:lstStyle/>
        <a:p>
          <a:endParaRPr lang="en-GB"/>
        </a:p>
      </dgm:t>
    </dgm:pt>
    <dgm:pt modelId="{7E770CFD-CCA3-4005-BA60-610C2FBBC808}" type="sibTrans" cxnId="{A9D44E11-D190-4BB1-B026-0E8209A6EA78}">
      <dgm:prSet/>
      <dgm:spPr/>
      <dgm:t>
        <a:bodyPr/>
        <a:lstStyle/>
        <a:p>
          <a:endParaRPr lang="en-GB"/>
        </a:p>
      </dgm:t>
    </dgm:pt>
    <dgm:pt modelId="{50CB5F8E-0C45-4A70-83BC-2865342235F4}">
      <dgm:prSet phldrT="[Text]"/>
      <dgm:spPr/>
      <dgm:t>
        <a:bodyPr/>
        <a:lstStyle/>
        <a:p>
          <a:r>
            <a:rPr lang="en-GB" dirty="0" smtClean="0"/>
            <a:t>Older People</a:t>
          </a:r>
          <a:endParaRPr lang="en-GB" dirty="0"/>
        </a:p>
      </dgm:t>
    </dgm:pt>
    <dgm:pt modelId="{FD77B2AC-86C3-4214-AC93-594397C1F902}" type="parTrans" cxnId="{F2CD3D38-590D-454A-A2C4-543596B94007}">
      <dgm:prSet/>
      <dgm:spPr/>
      <dgm:t>
        <a:bodyPr/>
        <a:lstStyle/>
        <a:p>
          <a:endParaRPr lang="en-GB"/>
        </a:p>
      </dgm:t>
    </dgm:pt>
    <dgm:pt modelId="{4B49D158-25DE-4544-8216-83425A06A062}" type="sibTrans" cxnId="{F2CD3D38-590D-454A-A2C4-543596B94007}">
      <dgm:prSet/>
      <dgm:spPr/>
      <dgm:t>
        <a:bodyPr/>
        <a:lstStyle/>
        <a:p>
          <a:endParaRPr lang="en-GB"/>
        </a:p>
      </dgm:t>
    </dgm:pt>
    <dgm:pt modelId="{FF6793FF-E6BA-41B4-B9C7-654463CB805C}">
      <dgm:prSet phldrT="[Text]"/>
      <dgm:spPr/>
      <dgm:t>
        <a:bodyPr/>
        <a:lstStyle/>
        <a:p>
          <a:r>
            <a:rPr lang="en-GB" dirty="0" smtClean="0"/>
            <a:t>Referral </a:t>
          </a:r>
          <a:endParaRPr lang="en-GB" dirty="0"/>
        </a:p>
      </dgm:t>
    </dgm:pt>
    <dgm:pt modelId="{027CDE36-18D7-43EE-9046-CB5B8E353294}" type="sibTrans" cxnId="{09A64338-6BF1-4B28-9879-41B5BEF68B26}">
      <dgm:prSet/>
      <dgm:spPr/>
      <dgm:t>
        <a:bodyPr/>
        <a:lstStyle/>
        <a:p>
          <a:endParaRPr lang="en-GB"/>
        </a:p>
      </dgm:t>
    </dgm:pt>
    <dgm:pt modelId="{6D950F1B-FA65-48E2-88F3-F63158930234}" type="parTrans" cxnId="{09A64338-6BF1-4B28-9879-41B5BEF68B26}">
      <dgm:prSet/>
      <dgm:spPr/>
      <dgm:t>
        <a:bodyPr/>
        <a:lstStyle/>
        <a:p>
          <a:endParaRPr lang="en-GB"/>
        </a:p>
      </dgm:t>
    </dgm:pt>
    <dgm:pt modelId="{70BAA94F-7A77-4FC2-A4AB-925ABDC70A73}">
      <dgm:prSet/>
      <dgm:spPr/>
      <dgm:t>
        <a:bodyPr/>
        <a:lstStyle/>
        <a:p>
          <a:r>
            <a:rPr lang="en-GB" dirty="0" smtClean="0"/>
            <a:t>Support</a:t>
          </a:r>
          <a:endParaRPr lang="en-GB" dirty="0"/>
        </a:p>
      </dgm:t>
    </dgm:pt>
    <dgm:pt modelId="{03C077B1-80A4-4982-9285-6EBFC2D62C30}" type="parTrans" cxnId="{412DC6D6-9FD1-4E12-9792-792644CDA739}">
      <dgm:prSet/>
      <dgm:spPr/>
      <dgm:t>
        <a:bodyPr/>
        <a:lstStyle/>
        <a:p>
          <a:endParaRPr lang="en-GB"/>
        </a:p>
      </dgm:t>
    </dgm:pt>
    <dgm:pt modelId="{BCCD5699-D47A-4621-B6A6-ACBC7A3B064A}" type="sibTrans" cxnId="{412DC6D6-9FD1-4E12-9792-792644CDA739}">
      <dgm:prSet/>
      <dgm:spPr/>
      <dgm:t>
        <a:bodyPr/>
        <a:lstStyle/>
        <a:p>
          <a:endParaRPr lang="en-GB"/>
        </a:p>
      </dgm:t>
    </dgm:pt>
    <dgm:pt modelId="{9CD97CF5-88D8-42FF-8070-246B04BF3248}" type="pres">
      <dgm:prSet presAssocID="{5A47F9FF-97DE-40BC-B5BC-3DDD13C3C2E5}" presName="CompostProcess" presStyleCnt="0">
        <dgm:presLayoutVars>
          <dgm:dir/>
          <dgm:resizeHandles val="exact"/>
        </dgm:presLayoutVars>
      </dgm:prSet>
      <dgm:spPr/>
      <dgm:t>
        <a:bodyPr/>
        <a:lstStyle/>
        <a:p>
          <a:endParaRPr lang="en-GB"/>
        </a:p>
      </dgm:t>
    </dgm:pt>
    <dgm:pt modelId="{714F0C77-E729-4121-8575-4A59CC36B9B9}" type="pres">
      <dgm:prSet presAssocID="{5A47F9FF-97DE-40BC-B5BC-3DDD13C3C2E5}" presName="arrow" presStyleLbl="bgShp" presStyleIdx="0" presStyleCnt="1"/>
      <dgm:spPr/>
    </dgm:pt>
    <dgm:pt modelId="{3A448179-9081-4858-BFC2-09ADC29FB7F0}" type="pres">
      <dgm:prSet presAssocID="{5A47F9FF-97DE-40BC-B5BC-3DDD13C3C2E5}" presName="linearProcess" presStyleCnt="0"/>
      <dgm:spPr/>
    </dgm:pt>
    <dgm:pt modelId="{62405ECC-28F9-432A-A840-987EF98A9AED}" type="pres">
      <dgm:prSet presAssocID="{35FDA246-5964-48AF-8C51-33BB44DC41E1}" presName="textNode" presStyleLbl="node1" presStyleIdx="0" presStyleCnt="6">
        <dgm:presLayoutVars>
          <dgm:bulletEnabled val="1"/>
        </dgm:presLayoutVars>
      </dgm:prSet>
      <dgm:spPr/>
      <dgm:t>
        <a:bodyPr/>
        <a:lstStyle/>
        <a:p>
          <a:endParaRPr lang="en-GB"/>
        </a:p>
      </dgm:t>
    </dgm:pt>
    <dgm:pt modelId="{7803A4E6-7C94-408A-92FE-C22D49F2AB38}" type="pres">
      <dgm:prSet presAssocID="{96F57BEE-C205-4139-AC6B-8262AF9932A3}" presName="sibTrans" presStyleCnt="0"/>
      <dgm:spPr/>
    </dgm:pt>
    <dgm:pt modelId="{05EA0FDD-B7AD-488C-89E3-E99588D3DD66}" type="pres">
      <dgm:prSet presAssocID="{14933D13-F57B-4E36-AD27-6412BB9F1852}" presName="textNode" presStyleLbl="node1" presStyleIdx="1" presStyleCnt="6">
        <dgm:presLayoutVars>
          <dgm:bulletEnabled val="1"/>
        </dgm:presLayoutVars>
      </dgm:prSet>
      <dgm:spPr/>
      <dgm:t>
        <a:bodyPr/>
        <a:lstStyle/>
        <a:p>
          <a:endParaRPr lang="en-GB"/>
        </a:p>
      </dgm:t>
    </dgm:pt>
    <dgm:pt modelId="{C4C346EA-9069-4161-8F14-AB0270DCB174}" type="pres">
      <dgm:prSet presAssocID="{E6D27039-D9BE-4542-B0A6-10AC61A7683D}" presName="sibTrans" presStyleCnt="0"/>
      <dgm:spPr/>
    </dgm:pt>
    <dgm:pt modelId="{091B8E53-0C55-45EC-AB55-6F6FAE9763F2}" type="pres">
      <dgm:prSet presAssocID="{30CC896E-5963-4285-A3EF-DD0E90E2A774}" presName="textNode" presStyleLbl="node1" presStyleIdx="2" presStyleCnt="6">
        <dgm:presLayoutVars>
          <dgm:bulletEnabled val="1"/>
        </dgm:presLayoutVars>
      </dgm:prSet>
      <dgm:spPr/>
      <dgm:t>
        <a:bodyPr/>
        <a:lstStyle/>
        <a:p>
          <a:endParaRPr lang="en-GB"/>
        </a:p>
      </dgm:t>
    </dgm:pt>
    <dgm:pt modelId="{FB786E80-FC13-4E04-8230-8918EECDB864}" type="pres">
      <dgm:prSet presAssocID="{7E770CFD-CCA3-4005-BA60-610C2FBBC808}" presName="sibTrans" presStyleCnt="0"/>
      <dgm:spPr/>
    </dgm:pt>
    <dgm:pt modelId="{03508F6F-C276-46FE-864F-16FEAF856007}" type="pres">
      <dgm:prSet presAssocID="{50CB5F8E-0C45-4A70-83BC-2865342235F4}" presName="textNode" presStyleLbl="node1" presStyleIdx="3" presStyleCnt="6">
        <dgm:presLayoutVars>
          <dgm:bulletEnabled val="1"/>
        </dgm:presLayoutVars>
      </dgm:prSet>
      <dgm:spPr/>
      <dgm:t>
        <a:bodyPr/>
        <a:lstStyle/>
        <a:p>
          <a:endParaRPr lang="en-GB"/>
        </a:p>
      </dgm:t>
    </dgm:pt>
    <dgm:pt modelId="{328A8616-C8EB-4F69-9B80-BF7441FAB119}" type="pres">
      <dgm:prSet presAssocID="{4B49D158-25DE-4544-8216-83425A06A062}" presName="sibTrans" presStyleCnt="0"/>
      <dgm:spPr/>
    </dgm:pt>
    <dgm:pt modelId="{016EB78B-C4CD-436E-BD0A-4991845FD50E}" type="pres">
      <dgm:prSet presAssocID="{FF6793FF-E6BA-41B4-B9C7-654463CB805C}" presName="textNode" presStyleLbl="node1" presStyleIdx="4" presStyleCnt="6">
        <dgm:presLayoutVars>
          <dgm:bulletEnabled val="1"/>
        </dgm:presLayoutVars>
      </dgm:prSet>
      <dgm:spPr/>
      <dgm:t>
        <a:bodyPr/>
        <a:lstStyle/>
        <a:p>
          <a:endParaRPr lang="en-GB"/>
        </a:p>
      </dgm:t>
    </dgm:pt>
    <dgm:pt modelId="{B2924109-118D-418B-B400-213B76AB179B}" type="pres">
      <dgm:prSet presAssocID="{027CDE36-18D7-43EE-9046-CB5B8E353294}" presName="sibTrans" presStyleCnt="0"/>
      <dgm:spPr/>
    </dgm:pt>
    <dgm:pt modelId="{875AD1F6-74D5-4B62-9EC4-D67155EDF78F}" type="pres">
      <dgm:prSet presAssocID="{70BAA94F-7A77-4FC2-A4AB-925ABDC70A73}" presName="textNode" presStyleLbl="node1" presStyleIdx="5" presStyleCnt="6">
        <dgm:presLayoutVars>
          <dgm:bulletEnabled val="1"/>
        </dgm:presLayoutVars>
      </dgm:prSet>
      <dgm:spPr/>
      <dgm:t>
        <a:bodyPr/>
        <a:lstStyle/>
        <a:p>
          <a:endParaRPr lang="en-GB"/>
        </a:p>
      </dgm:t>
    </dgm:pt>
  </dgm:ptLst>
  <dgm:cxnLst>
    <dgm:cxn modelId="{E6F0492D-37DD-427E-A855-DADF68E985BA}" type="presOf" srcId="{FF6793FF-E6BA-41B4-B9C7-654463CB805C}" destId="{016EB78B-C4CD-436E-BD0A-4991845FD50E}" srcOrd="0" destOrd="0" presId="urn:microsoft.com/office/officeart/2005/8/layout/hProcess9"/>
    <dgm:cxn modelId="{2ADE632A-B674-418C-AE54-96E989C10EA6}" type="presOf" srcId="{30CC896E-5963-4285-A3EF-DD0E90E2A774}" destId="{091B8E53-0C55-45EC-AB55-6F6FAE9763F2}" srcOrd="0" destOrd="0" presId="urn:microsoft.com/office/officeart/2005/8/layout/hProcess9"/>
    <dgm:cxn modelId="{394AA4D9-F3A7-48B3-8C01-1B6F202E6E62}" srcId="{5A47F9FF-97DE-40BC-B5BC-3DDD13C3C2E5}" destId="{14933D13-F57B-4E36-AD27-6412BB9F1852}" srcOrd="1" destOrd="0" parTransId="{871E4C78-8968-49FB-B019-2671E8CC0A64}" sibTransId="{E6D27039-D9BE-4542-B0A6-10AC61A7683D}"/>
    <dgm:cxn modelId="{09A64338-6BF1-4B28-9879-41B5BEF68B26}" srcId="{5A47F9FF-97DE-40BC-B5BC-3DDD13C3C2E5}" destId="{FF6793FF-E6BA-41B4-B9C7-654463CB805C}" srcOrd="4" destOrd="0" parTransId="{6D950F1B-FA65-48E2-88F3-F63158930234}" sibTransId="{027CDE36-18D7-43EE-9046-CB5B8E353294}"/>
    <dgm:cxn modelId="{CBF4EA1D-1B33-4B40-B479-214AC7588A0E}" type="presOf" srcId="{35FDA246-5964-48AF-8C51-33BB44DC41E1}" destId="{62405ECC-28F9-432A-A840-987EF98A9AED}" srcOrd="0" destOrd="0" presId="urn:microsoft.com/office/officeart/2005/8/layout/hProcess9"/>
    <dgm:cxn modelId="{3F890683-6AC2-4612-BD94-E8F0F9DE830F}" type="presOf" srcId="{70BAA94F-7A77-4FC2-A4AB-925ABDC70A73}" destId="{875AD1F6-74D5-4B62-9EC4-D67155EDF78F}" srcOrd="0" destOrd="0" presId="urn:microsoft.com/office/officeart/2005/8/layout/hProcess9"/>
    <dgm:cxn modelId="{5DECDBFC-132E-4941-9930-CB5E6F50E9ED}" type="presOf" srcId="{50CB5F8E-0C45-4A70-83BC-2865342235F4}" destId="{03508F6F-C276-46FE-864F-16FEAF856007}" srcOrd="0" destOrd="0" presId="urn:microsoft.com/office/officeart/2005/8/layout/hProcess9"/>
    <dgm:cxn modelId="{A9D44E11-D190-4BB1-B026-0E8209A6EA78}" srcId="{5A47F9FF-97DE-40BC-B5BC-3DDD13C3C2E5}" destId="{30CC896E-5963-4285-A3EF-DD0E90E2A774}" srcOrd="2" destOrd="0" parTransId="{EC77A958-D5D9-438F-AEB5-095EC33E4D0D}" sibTransId="{7E770CFD-CCA3-4005-BA60-610C2FBBC808}"/>
    <dgm:cxn modelId="{43363050-F38C-4574-8648-50CB9C8A96BB}" srcId="{5A47F9FF-97DE-40BC-B5BC-3DDD13C3C2E5}" destId="{35FDA246-5964-48AF-8C51-33BB44DC41E1}" srcOrd="0" destOrd="0" parTransId="{2D79D8DE-BFC2-4E09-9751-A6144A7FD84F}" sibTransId="{96F57BEE-C205-4139-AC6B-8262AF9932A3}"/>
    <dgm:cxn modelId="{412DC6D6-9FD1-4E12-9792-792644CDA739}" srcId="{5A47F9FF-97DE-40BC-B5BC-3DDD13C3C2E5}" destId="{70BAA94F-7A77-4FC2-A4AB-925ABDC70A73}" srcOrd="5" destOrd="0" parTransId="{03C077B1-80A4-4982-9285-6EBFC2D62C30}" sibTransId="{BCCD5699-D47A-4621-B6A6-ACBC7A3B064A}"/>
    <dgm:cxn modelId="{3321B40F-E4F3-4836-8DC3-6714F08DE7DE}" type="presOf" srcId="{14933D13-F57B-4E36-AD27-6412BB9F1852}" destId="{05EA0FDD-B7AD-488C-89E3-E99588D3DD66}" srcOrd="0" destOrd="0" presId="urn:microsoft.com/office/officeart/2005/8/layout/hProcess9"/>
    <dgm:cxn modelId="{F2CD3D38-590D-454A-A2C4-543596B94007}" srcId="{5A47F9FF-97DE-40BC-B5BC-3DDD13C3C2E5}" destId="{50CB5F8E-0C45-4A70-83BC-2865342235F4}" srcOrd="3" destOrd="0" parTransId="{FD77B2AC-86C3-4214-AC93-594397C1F902}" sibTransId="{4B49D158-25DE-4544-8216-83425A06A062}"/>
    <dgm:cxn modelId="{45B73BAB-A124-4FA3-B3EF-1A4C35CF16D7}" type="presOf" srcId="{5A47F9FF-97DE-40BC-B5BC-3DDD13C3C2E5}" destId="{9CD97CF5-88D8-42FF-8070-246B04BF3248}" srcOrd="0" destOrd="0" presId="urn:microsoft.com/office/officeart/2005/8/layout/hProcess9"/>
    <dgm:cxn modelId="{D576833A-16F2-4CF3-A32F-5ECEE6EACA66}" type="presParOf" srcId="{9CD97CF5-88D8-42FF-8070-246B04BF3248}" destId="{714F0C77-E729-4121-8575-4A59CC36B9B9}" srcOrd="0" destOrd="0" presId="urn:microsoft.com/office/officeart/2005/8/layout/hProcess9"/>
    <dgm:cxn modelId="{4A9F4EAF-FC9A-43D9-B321-64D5FBE3306B}" type="presParOf" srcId="{9CD97CF5-88D8-42FF-8070-246B04BF3248}" destId="{3A448179-9081-4858-BFC2-09ADC29FB7F0}" srcOrd="1" destOrd="0" presId="urn:microsoft.com/office/officeart/2005/8/layout/hProcess9"/>
    <dgm:cxn modelId="{1969D93E-3E29-43EA-A93B-94AE887C1C61}" type="presParOf" srcId="{3A448179-9081-4858-BFC2-09ADC29FB7F0}" destId="{62405ECC-28F9-432A-A840-987EF98A9AED}" srcOrd="0" destOrd="0" presId="urn:microsoft.com/office/officeart/2005/8/layout/hProcess9"/>
    <dgm:cxn modelId="{D64E7559-31B6-4571-854C-64C91BC7C644}" type="presParOf" srcId="{3A448179-9081-4858-BFC2-09ADC29FB7F0}" destId="{7803A4E6-7C94-408A-92FE-C22D49F2AB38}" srcOrd="1" destOrd="0" presId="urn:microsoft.com/office/officeart/2005/8/layout/hProcess9"/>
    <dgm:cxn modelId="{2C2751CE-93CD-4F30-AB18-A36D613BC4D0}" type="presParOf" srcId="{3A448179-9081-4858-BFC2-09ADC29FB7F0}" destId="{05EA0FDD-B7AD-488C-89E3-E99588D3DD66}" srcOrd="2" destOrd="0" presId="urn:microsoft.com/office/officeart/2005/8/layout/hProcess9"/>
    <dgm:cxn modelId="{26D38196-C1AD-4834-B1D9-B36D0B16C009}" type="presParOf" srcId="{3A448179-9081-4858-BFC2-09ADC29FB7F0}" destId="{C4C346EA-9069-4161-8F14-AB0270DCB174}" srcOrd="3" destOrd="0" presId="urn:microsoft.com/office/officeart/2005/8/layout/hProcess9"/>
    <dgm:cxn modelId="{457AE7B7-76A9-436E-9FA2-F09A9EAADE0F}" type="presParOf" srcId="{3A448179-9081-4858-BFC2-09ADC29FB7F0}" destId="{091B8E53-0C55-45EC-AB55-6F6FAE9763F2}" srcOrd="4" destOrd="0" presId="urn:microsoft.com/office/officeart/2005/8/layout/hProcess9"/>
    <dgm:cxn modelId="{9ACDDB82-D56A-461F-85F0-6416462346F2}" type="presParOf" srcId="{3A448179-9081-4858-BFC2-09ADC29FB7F0}" destId="{FB786E80-FC13-4E04-8230-8918EECDB864}" srcOrd="5" destOrd="0" presId="urn:microsoft.com/office/officeart/2005/8/layout/hProcess9"/>
    <dgm:cxn modelId="{1A20C7D4-A24E-461B-9AEA-72E28ED2A1F8}" type="presParOf" srcId="{3A448179-9081-4858-BFC2-09ADC29FB7F0}" destId="{03508F6F-C276-46FE-864F-16FEAF856007}" srcOrd="6" destOrd="0" presId="urn:microsoft.com/office/officeart/2005/8/layout/hProcess9"/>
    <dgm:cxn modelId="{FF580EEC-8817-4627-BF17-82E0CCE1BCBB}" type="presParOf" srcId="{3A448179-9081-4858-BFC2-09ADC29FB7F0}" destId="{328A8616-C8EB-4F69-9B80-BF7441FAB119}" srcOrd="7" destOrd="0" presId="urn:microsoft.com/office/officeart/2005/8/layout/hProcess9"/>
    <dgm:cxn modelId="{1FE25248-E3C9-436B-903E-766F3EF0F69A}" type="presParOf" srcId="{3A448179-9081-4858-BFC2-09ADC29FB7F0}" destId="{016EB78B-C4CD-436E-BD0A-4991845FD50E}" srcOrd="8" destOrd="0" presId="urn:microsoft.com/office/officeart/2005/8/layout/hProcess9"/>
    <dgm:cxn modelId="{8BBD22B6-9146-456E-83BF-09F1F21C96E3}" type="presParOf" srcId="{3A448179-9081-4858-BFC2-09ADC29FB7F0}" destId="{B2924109-118D-418B-B400-213B76AB179B}" srcOrd="9" destOrd="0" presId="urn:microsoft.com/office/officeart/2005/8/layout/hProcess9"/>
    <dgm:cxn modelId="{ABE972CA-0C5B-430E-BA3F-0ED52ABAB0C9}" type="presParOf" srcId="{3A448179-9081-4858-BFC2-09ADC29FB7F0}" destId="{875AD1F6-74D5-4B62-9EC4-D67155EDF78F}" srcOrd="10"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4F0C77-E729-4121-8575-4A59CC36B9B9}">
      <dsp:nvSpPr>
        <dsp:cNvPr id="0" name=""/>
        <dsp:cNvSpPr/>
      </dsp:nvSpPr>
      <dsp:spPr>
        <a:xfrm>
          <a:off x="632698" y="0"/>
          <a:ext cx="7170578" cy="3786187"/>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405ECC-28F9-432A-A840-987EF98A9AED}">
      <dsp:nvSpPr>
        <dsp:cNvPr id="0" name=""/>
        <dsp:cNvSpPr/>
      </dsp:nvSpPr>
      <dsp:spPr>
        <a:xfrm>
          <a:off x="2317" y="1135856"/>
          <a:ext cx="1349014" cy="151447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Seven Optimeyes Partners</a:t>
          </a:r>
          <a:endParaRPr lang="en-GB" sz="1700" kern="1200" dirty="0"/>
        </a:p>
      </dsp:txBody>
      <dsp:txXfrm>
        <a:off x="2317" y="1135856"/>
        <a:ext cx="1349014" cy="1514474"/>
      </dsp:txXfrm>
    </dsp:sp>
    <dsp:sp modelId="{05EA0FDD-B7AD-488C-89E3-E99588D3DD66}">
      <dsp:nvSpPr>
        <dsp:cNvPr id="0" name=""/>
        <dsp:cNvSpPr/>
      </dsp:nvSpPr>
      <dsp:spPr>
        <a:xfrm>
          <a:off x="1418782" y="1135856"/>
          <a:ext cx="1349014" cy="151447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Training and referral pathways</a:t>
          </a:r>
          <a:endParaRPr lang="en-GB" sz="1700" kern="1200" dirty="0"/>
        </a:p>
      </dsp:txBody>
      <dsp:txXfrm>
        <a:off x="1418782" y="1135856"/>
        <a:ext cx="1349014" cy="1514474"/>
      </dsp:txXfrm>
    </dsp:sp>
    <dsp:sp modelId="{091B8E53-0C55-45EC-AB55-6F6FAE9763F2}">
      <dsp:nvSpPr>
        <dsp:cNvPr id="0" name=""/>
        <dsp:cNvSpPr/>
      </dsp:nvSpPr>
      <dsp:spPr>
        <a:xfrm>
          <a:off x="2835247" y="1135856"/>
          <a:ext cx="1349014" cy="151447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Fire and Rescue Services</a:t>
          </a:r>
          <a:endParaRPr lang="en-GB" sz="1700" kern="1200" dirty="0"/>
        </a:p>
      </dsp:txBody>
      <dsp:txXfrm>
        <a:off x="2835247" y="1135856"/>
        <a:ext cx="1349014" cy="1514474"/>
      </dsp:txXfrm>
    </dsp:sp>
    <dsp:sp modelId="{03508F6F-C276-46FE-864F-16FEAF856007}">
      <dsp:nvSpPr>
        <dsp:cNvPr id="0" name=""/>
        <dsp:cNvSpPr/>
      </dsp:nvSpPr>
      <dsp:spPr>
        <a:xfrm>
          <a:off x="4251712" y="1135856"/>
          <a:ext cx="1349014" cy="151447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Older People</a:t>
          </a:r>
          <a:endParaRPr lang="en-GB" sz="1700" kern="1200" dirty="0"/>
        </a:p>
      </dsp:txBody>
      <dsp:txXfrm>
        <a:off x="4251712" y="1135856"/>
        <a:ext cx="1349014" cy="1514474"/>
      </dsp:txXfrm>
    </dsp:sp>
    <dsp:sp modelId="{016EB78B-C4CD-436E-BD0A-4991845FD50E}">
      <dsp:nvSpPr>
        <dsp:cNvPr id="0" name=""/>
        <dsp:cNvSpPr/>
      </dsp:nvSpPr>
      <dsp:spPr>
        <a:xfrm>
          <a:off x="5668178" y="1135856"/>
          <a:ext cx="1349014" cy="151447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Referral </a:t>
          </a:r>
          <a:endParaRPr lang="en-GB" sz="1700" kern="1200" dirty="0"/>
        </a:p>
      </dsp:txBody>
      <dsp:txXfrm>
        <a:off x="5668178" y="1135856"/>
        <a:ext cx="1349014" cy="1514474"/>
      </dsp:txXfrm>
    </dsp:sp>
    <dsp:sp modelId="{875AD1F6-74D5-4B62-9EC4-D67155EDF78F}">
      <dsp:nvSpPr>
        <dsp:cNvPr id="0" name=""/>
        <dsp:cNvSpPr/>
      </dsp:nvSpPr>
      <dsp:spPr>
        <a:xfrm>
          <a:off x="7084643" y="1135856"/>
          <a:ext cx="1349014" cy="1514474"/>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Support</a:t>
          </a:r>
          <a:endParaRPr lang="en-GB" sz="1700" kern="1200" dirty="0"/>
        </a:p>
      </dsp:txBody>
      <dsp:txXfrm>
        <a:off x="7084643" y="1135856"/>
        <a:ext cx="1349014" cy="151447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8" charset="0"/>
                <a:ea typeface="+mn-ea"/>
                <a:cs typeface="+mn-cs"/>
              </a:defRPr>
            </a:lvl1pPr>
          </a:lstStyle>
          <a:p>
            <a:pPr>
              <a:defRPr/>
            </a:pPr>
            <a:endParaRPr lang="en-GB"/>
          </a:p>
        </p:txBody>
      </p:sp>
      <p:sp>
        <p:nvSpPr>
          <p:cNvPr id="1413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8" charset="0"/>
                <a:ea typeface="+mn-ea"/>
                <a:cs typeface="+mn-cs"/>
              </a:defRPr>
            </a:lvl1pPr>
          </a:lstStyle>
          <a:p>
            <a:pPr>
              <a:defRPr/>
            </a:pPr>
            <a:endParaRPr lang="en-GB"/>
          </a:p>
        </p:txBody>
      </p:sp>
      <p:sp>
        <p:nvSpPr>
          <p:cNvPr id="1413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8" charset="0"/>
                <a:ea typeface="+mn-ea"/>
                <a:cs typeface="+mn-cs"/>
              </a:defRPr>
            </a:lvl1pPr>
          </a:lstStyle>
          <a:p>
            <a:pPr>
              <a:defRPr/>
            </a:pPr>
            <a:endParaRPr lang="en-GB"/>
          </a:p>
        </p:txBody>
      </p:sp>
      <p:sp>
        <p:nvSpPr>
          <p:cNvPr id="1413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itchFamily="127" charset="0"/>
                <a:ea typeface="Geneva" pitchFamily="127" charset="-128"/>
                <a:cs typeface="+mn-cs"/>
              </a:defRPr>
            </a:lvl1pPr>
          </a:lstStyle>
          <a:p>
            <a:pPr>
              <a:defRPr/>
            </a:pPr>
            <a:fld id="{F1FAB58D-96BF-4CC8-8396-9EF0F42CF3D9}"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ea typeface="+mn-ea"/>
                <a:cs typeface="+mn-cs"/>
              </a:defRPr>
            </a:lvl1pPr>
          </a:lstStyle>
          <a:p>
            <a:pPr>
              <a:defRPr/>
            </a:pPr>
            <a:endParaRPr lang="en-GB"/>
          </a:p>
        </p:txBody>
      </p:sp>
      <p:sp>
        <p:nvSpPr>
          <p:cNvPr id="717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ea typeface="+mn-ea"/>
                <a:cs typeface="+mn-cs"/>
              </a:defRPr>
            </a:lvl1pPr>
          </a:lstStyle>
          <a:p>
            <a:pPr>
              <a:defRPr/>
            </a:pPr>
            <a:endParaRPr lang="en-GB"/>
          </a:p>
        </p:txBody>
      </p:sp>
      <p:sp>
        <p:nvSpPr>
          <p:cNvPr id="2253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717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ea typeface="+mn-ea"/>
                <a:cs typeface="+mn-cs"/>
              </a:defRPr>
            </a:lvl1pPr>
          </a:lstStyle>
          <a:p>
            <a:pPr>
              <a:defRPr/>
            </a:pPr>
            <a:endParaRPr lang="en-GB"/>
          </a:p>
        </p:txBody>
      </p:sp>
      <p:sp>
        <p:nvSpPr>
          <p:cNvPr id="717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ea typeface="Geneva" pitchFamily="127" charset="-128"/>
                <a:cs typeface="+mn-cs"/>
              </a:defRPr>
            </a:lvl1pPr>
          </a:lstStyle>
          <a:p>
            <a:pPr>
              <a:defRPr/>
            </a:pPr>
            <a:fld id="{8CA9C925-0500-4463-A503-3F6469C5139C}"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Geneva" charset="0"/>
        <a:cs typeface="Geneva" charset="0"/>
      </a:defRPr>
    </a:lvl1pPr>
    <a:lvl2pPr marL="457200" algn="l" rtl="0" eaLnBrk="0" fontAlgn="base" hangingPunct="0">
      <a:spcBef>
        <a:spcPct val="30000"/>
      </a:spcBef>
      <a:spcAft>
        <a:spcPct val="0"/>
      </a:spcAft>
      <a:defRPr sz="1200" kern="1200">
        <a:solidFill>
          <a:schemeClr val="tx1"/>
        </a:solidFill>
        <a:latin typeface="Times" pitchFamily="18" charset="0"/>
        <a:ea typeface="Geneva" charset="0"/>
        <a:cs typeface="Geneva" charset="0"/>
      </a:defRPr>
    </a:lvl2pPr>
    <a:lvl3pPr marL="914400" algn="l" rtl="0" eaLnBrk="0" fontAlgn="base" hangingPunct="0">
      <a:spcBef>
        <a:spcPct val="30000"/>
      </a:spcBef>
      <a:spcAft>
        <a:spcPct val="0"/>
      </a:spcAft>
      <a:defRPr sz="1200" kern="1200">
        <a:solidFill>
          <a:schemeClr val="tx1"/>
        </a:solidFill>
        <a:latin typeface="Times" pitchFamily="18" charset="0"/>
        <a:ea typeface="Geneva" charset="0"/>
        <a:cs typeface="Geneva" charset="0"/>
      </a:defRPr>
    </a:lvl3pPr>
    <a:lvl4pPr marL="1371600" algn="l" rtl="0" eaLnBrk="0" fontAlgn="base" hangingPunct="0">
      <a:spcBef>
        <a:spcPct val="30000"/>
      </a:spcBef>
      <a:spcAft>
        <a:spcPct val="0"/>
      </a:spcAft>
      <a:defRPr sz="1200" kern="1200">
        <a:solidFill>
          <a:schemeClr val="tx1"/>
        </a:solidFill>
        <a:latin typeface="Times" pitchFamily="18" charset="0"/>
        <a:ea typeface="Geneva" charset="0"/>
        <a:cs typeface="Geneva" charset="0"/>
      </a:defRPr>
    </a:lvl4pPr>
    <a:lvl5pPr marL="1828800" algn="l" rtl="0" eaLnBrk="0" fontAlgn="base" hangingPunct="0">
      <a:spcBef>
        <a:spcPct val="30000"/>
      </a:spcBef>
      <a:spcAft>
        <a:spcPct val="0"/>
      </a:spcAft>
      <a:defRPr sz="1200" kern="1200">
        <a:solidFill>
          <a:schemeClr val="tx1"/>
        </a:solidFill>
        <a:latin typeface="Times" pitchFamily="18" charset="0"/>
        <a:ea typeface="Geneva" charset="0"/>
        <a:cs typeface="Geneva"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r>
              <a:rPr lang="en-GB" altLang="en-US" smtClean="0">
                <a:latin typeface="Times" charset="0"/>
              </a:rPr>
              <a:t>This training has been developed by RNIB and its local society partners on Optimeyes. It is intended as guidance only and RNIB can accept no liability in regards to the advice given within this workshop.</a:t>
            </a:r>
          </a:p>
          <a:p>
            <a:endParaRPr lang="en-US" altLang="en-US" smtClean="0">
              <a:latin typeface="Times"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endParaRPr lang="en-US" altLang="en-US" smtClean="0">
              <a:latin typeface="Times"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B0F2710-8523-400C-BAA9-A4A40330682F}"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AC6D8189-22BA-471D-A491-537B153207C6}"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513" y="333375"/>
            <a:ext cx="1943100" cy="5338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333375"/>
            <a:ext cx="5676900" cy="5338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5C9CF0A-C814-4B79-9B4D-C0A38AD9B4E4}"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C035A70-B982-486A-8210-ADD768D5A5F1}" type="slidenum">
              <a:rPr lang="en-GB"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1A0BCC0-7465-44AE-9611-FE4A4AABAE45}"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628775"/>
            <a:ext cx="3810000" cy="4043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28775"/>
            <a:ext cx="3810000" cy="4043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901C9624-F958-432B-B4DF-8FC0852FAAD9}"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55744270-0FF2-4585-A5C2-7B871D3CDD6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90C9D0F4-866F-45EA-9798-88DC059BEE3B}"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AD09CADD-1992-4901-B4ED-0C57A8203EEF}"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BBC7D5A-83E1-46C3-B638-05C6AF67283E}"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BB19CD2F-92D2-436D-A8A5-3467EDD8F2B8}"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359775" cy="7620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381000" y="1143000"/>
            <a:ext cx="8435975"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30" name="Rectangle 6"/>
          <p:cNvSpPr>
            <a:spLocks noGrp="1" noChangeArrowheads="1"/>
          </p:cNvSpPr>
          <p:nvPr>
            <p:ph type="sldNum" sz="quarter" idx="4"/>
          </p:nvPr>
        </p:nvSpPr>
        <p:spPr bwMode="auto">
          <a:xfrm>
            <a:off x="7016750" y="6297613"/>
            <a:ext cx="1800225" cy="3603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34" charset="0"/>
                <a:ea typeface="Geneva" pitchFamily="127" charset="-128"/>
                <a:cs typeface="+mn-cs"/>
              </a:defRPr>
            </a:lvl1pPr>
          </a:lstStyle>
          <a:p>
            <a:pPr>
              <a:defRPr/>
            </a:pPr>
            <a:fld id="{807B7B7A-BEBF-4D03-AD14-6B18D26DD465}" type="slidenum">
              <a:rPr lang="en-GB" altLang="en-US"/>
              <a:pPr>
                <a:defRPr/>
              </a:pPr>
              <a:t>‹#›</a:t>
            </a:fld>
            <a:endParaRPr lang="en-GB" altLang="en-US"/>
          </a:p>
        </p:txBody>
      </p:sp>
      <p:pic>
        <p:nvPicPr>
          <p:cNvPr id="1029" name="Picture 5" descr="RNIB Logo Hor.jpg"/>
          <p:cNvPicPr>
            <a:picLocks noChangeAspect="1"/>
          </p:cNvPicPr>
          <p:nvPr userDrawn="1"/>
        </p:nvPicPr>
        <p:blipFill>
          <a:blip r:embed="rId13" cstate="print"/>
          <a:srcRect/>
          <a:stretch>
            <a:fillRect/>
          </a:stretch>
        </p:blipFill>
        <p:spPr bwMode="auto">
          <a:xfrm>
            <a:off x="395288" y="6219825"/>
            <a:ext cx="2232025" cy="377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sz="2800" b="1">
          <a:solidFill>
            <a:srgbClr val="00A3AD"/>
          </a:solidFill>
          <a:latin typeface="+mj-lt"/>
          <a:ea typeface="Geneva" charset="0"/>
          <a:cs typeface="Geneva" charset="0"/>
        </a:defRPr>
      </a:lvl1pPr>
      <a:lvl2pPr algn="l" rtl="0" eaLnBrk="0" fontAlgn="base" hangingPunct="0">
        <a:spcBef>
          <a:spcPct val="0"/>
        </a:spcBef>
        <a:spcAft>
          <a:spcPct val="0"/>
        </a:spcAft>
        <a:defRPr sz="2800" b="1">
          <a:solidFill>
            <a:srgbClr val="00A3AD"/>
          </a:solidFill>
          <a:latin typeface="Arial" charset="0"/>
          <a:ea typeface="Geneva" charset="0"/>
          <a:cs typeface="Geneva" charset="0"/>
        </a:defRPr>
      </a:lvl2pPr>
      <a:lvl3pPr algn="l" rtl="0" eaLnBrk="0" fontAlgn="base" hangingPunct="0">
        <a:spcBef>
          <a:spcPct val="0"/>
        </a:spcBef>
        <a:spcAft>
          <a:spcPct val="0"/>
        </a:spcAft>
        <a:defRPr sz="2800" b="1">
          <a:solidFill>
            <a:srgbClr val="00A3AD"/>
          </a:solidFill>
          <a:latin typeface="Arial" charset="0"/>
          <a:ea typeface="Geneva" charset="0"/>
          <a:cs typeface="Geneva" charset="0"/>
        </a:defRPr>
      </a:lvl3pPr>
      <a:lvl4pPr algn="l" rtl="0" eaLnBrk="0" fontAlgn="base" hangingPunct="0">
        <a:spcBef>
          <a:spcPct val="0"/>
        </a:spcBef>
        <a:spcAft>
          <a:spcPct val="0"/>
        </a:spcAft>
        <a:defRPr sz="2800" b="1">
          <a:solidFill>
            <a:srgbClr val="00A3AD"/>
          </a:solidFill>
          <a:latin typeface="Arial" charset="0"/>
          <a:ea typeface="Geneva" charset="0"/>
          <a:cs typeface="Geneva" charset="0"/>
        </a:defRPr>
      </a:lvl4pPr>
      <a:lvl5pPr algn="l" rtl="0" eaLnBrk="0" fontAlgn="base" hangingPunct="0">
        <a:spcBef>
          <a:spcPct val="0"/>
        </a:spcBef>
        <a:spcAft>
          <a:spcPct val="0"/>
        </a:spcAft>
        <a:defRPr sz="2800" b="1">
          <a:solidFill>
            <a:srgbClr val="00A3AD"/>
          </a:solidFill>
          <a:latin typeface="Arial" charset="0"/>
          <a:ea typeface="Geneva" charset="0"/>
          <a:cs typeface="Geneva"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Geneva" charset="0"/>
          <a:cs typeface="Geneva" charset="0"/>
        </a:defRPr>
      </a:lvl1pPr>
      <a:lvl2pPr marL="742950" indent="-285750" algn="l" rtl="0" eaLnBrk="0" fontAlgn="base" hangingPunct="0">
        <a:spcBef>
          <a:spcPct val="20000"/>
        </a:spcBef>
        <a:spcAft>
          <a:spcPct val="0"/>
        </a:spcAft>
        <a:buFont typeface="Times" charset="0"/>
        <a:buChar char="•"/>
        <a:defRPr>
          <a:solidFill>
            <a:schemeClr val="tx1"/>
          </a:solidFill>
          <a:latin typeface="+mn-lt"/>
          <a:ea typeface="Geneva" charset="0"/>
          <a:cs typeface="Geneva" charset="0"/>
        </a:defRPr>
      </a:lvl2pPr>
      <a:lvl3pPr marL="1143000" indent="-228600" algn="l" rtl="0" eaLnBrk="0" fontAlgn="base" hangingPunct="0">
        <a:spcBef>
          <a:spcPct val="20000"/>
        </a:spcBef>
        <a:spcAft>
          <a:spcPct val="0"/>
        </a:spcAft>
        <a:buFont typeface="Times" charset="0"/>
        <a:buChar char="•"/>
        <a:defRPr sz="1600">
          <a:solidFill>
            <a:schemeClr val="tx1"/>
          </a:solidFill>
          <a:latin typeface="+mn-lt"/>
          <a:ea typeface="Geneva" charset="0"/>
          <a:cs typeface="Geneva" charset="0"/>
        </a:defRPr>
      </a:lvl3pPr>
      <a:lvl4pPr marL="1562100" indent="-228600" algn="l" rtl="0" eaLnBrk="0" fontAlgn="base" hangingPunct="0">
        <a:spcBef>
          <a:spcPct val="20000"/>
        </a:spcBef>
        <a:spcAft>
          <a:spcPct val="0"/>
        </a:spcAft>
        <a:buFont typeface="Times" charset="0"/>
        <a:buChar char="•"/>
        <a:defRPr sz="1400">
          <a:solidFill>
            <a:schemeClr val="tx1"/>
          </a:solidFill>
          <a:latin typeface="+mn-lt"/>
          <a:ea typeface="Geneva" charset="0"/>
          <a:cs typeface="Geneva" charset="0"/>
        </a:defRPr>
      </a:lvl4pPr>
      <a:lvl5pPr marL="1981200" indent="-228600" algn="l" rtl="0" eaLnBrk="0" fontAlgn="base" hangingPunct="0">
        <a:spcBef>
          <a:spcPct val="20000"/>
        </a:spcBef>
        <a:spcAft>
          <a:spcPct val="0"/>
        </a:spcAft>
        <a:buFont typeface="Times" charset="0"/>
        <a:buChar char="•"/>
        <a:defRPr sz="1400">
          <a:solidFill>
            <a:schemeClr val="tx1"/>
          </a:solidFill>
          <a:latin typeface="+mn-lt"/>
          <a:ea typeface="Geneva" charset="0"/>
          <a:cs typeface="Geneva" charset="0"/>
        </a:defRPr>
      </a:lvl5pPr>
      <a:lvl6pPr marL="2514600" indent="-228600" algn="l" rtl="0" fontAlgn="base">
        <a:spcBef>
          <a:spcPct val="20000"/>
        </a:spcBef>
        <a:spcAft>
          <a:spcPct val="0"/>
        </a:spcAft>
        <a:buFont typeface="Arial" charset="0"/>
        <a:buChar char="-"/>
        <a:defRPr sz="3200">
          <a:solidFill>
            <a:schemeClr val="tx1"/>
          </a:solidFill>
          <a:latin typeface="+mn-lt"/>
        </a:defRPr>
      </a:lvl6pPr>
      <a:lvl7pPr marL="2971800" indent="-228600" algn="l" rtl="0" fontAlgn="base">
        <a:spcBef>
          <a:spcPct val="20000"/>
        </a:spcBef>
        <a:spcAft>
          <a:spcPct val="0"/>
        </a:spcAft>
        <a:buFont typeface="Arial" charset="0"/>
        <a:buChar char="-"/>
        <a:defRPr sz="3200">
          <a:solidFill>
            <a:schemeClr val="tx1"/>
          </a:solidFill>
          <a:latin typeface="+mn-lt"/>
        </a:defRPr>
      </a:lvl7pPr>
      <a:lvl8pPr marL="3429000" indent="-228600" algn="l" rtl="0" fontAlgn="base">
        <a:spcBef>
          <a:spcPct val="20000"/>
        </a:spcBef>
        <a:spcAft>
          <a:spcPct val="0"/>
        </a:spcAft>
        <a:buFont typeface="Arial" charset="0"/>
        <a:buChar char="-"/>
        <a:defRPr sz="3200">
          <a:solidFill>
            <a:schemeClr val="tx1"/>
          </a:solidFill>
          <a:latin typeface="+mn-lt"/>
        </a:defRPr>
      </a:lvl8pPr>
      <a:lvl9pPr marL="3886200" indent="-228600" algn="l" rtl="0" fontAlgn="base">
        <a:spcBef>
          <a:spcPct val="20000"/>
        </a:spcBef>
        <a:spcAft>
          <a:spcPct val="0"/>
        </a:spcAft>
        <a:buFont typeface="Arial" charset="0"/>
        <a:buChar char="-"/>
        <a:defRPr sz="3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fld id="{F20D13D8-F803-46E9-8BD6-6AD99AA77F66}" type="slidenum">
              <a:rPr lang="en-GB" altLang="en-US" smtClean="0">
                <a:ea typeface="Geneva" charset="0"/>
                <a:cs typeface="Geneva" charset="0"/>
              </a:rPr>
              <a:pPr/>
              <a:t>1</a:t>
            </a:fld>
            <a:endParaRPr lang="en-GB" altLang="en-US" smtClean="0">
              <a:ea typeface="Geneva" charset="0"/>
              <a:cs typeface="Geneva" charset="0"/>
            </a:endParaRPr>
          </a:p>
        </p:txBody>
      </p:sp>
      <p:sp>
        <p:nvSpPr>
          <p:cNvPr id="76820" name="Rectangle 20"/>
          <p:cNvSpPr>
            <a:spLocks noChangeArrowheads="1"/>
          </p:cNvSpPr>
          <p:nvPr/>
        </p:nvSpPr>
        <p:spPr bwMode="auto">
          <a:xfrm>
            <a:off x="1798638" y="406400"/>
            <a:ext cx="184150" cy="457200"/>
          </a:xfrm>
          <a:prstGeom prst="rect">
            <a:avLst/>
          </a:prstGeom>
          <a:noFill/>
          <a:ln>
            <a:noFill/>
          </a:ln>
          <a:effectLst/>
          <a:extLst/>
        </p:spPr>
        <p:txBody>
          <a:bodyPr wrap="none">
            <a:spAutoFit/>
          </a:bodyPr>
          <a:lstStyle/>
          <a:p>
            <a:pPr>
              <a:defRPr/>
            </a:pPr>
            <a:endParaRPr lang="en-US">
              <a:cs typeface="+mn-cs"/>
            </a:endParaRPr>
          </a:p>
        </p:txBody>
      </p:sp>
      <p:sp>
        <p:nvSpPr>
          <p:cNvPr id="2052" name="Rectangle 22"/>
          <p:cNvSpPr>
            <a:spLocks noGrp="1" noChangeArrowheads="1"/>
          </p:cNvSpPr>
          <p:nvPr>
            <p:ph type="title"/>
          </p:nvPr>
        </p:nvSpPr>
        <p:spPr>
          <a:xfrm>
            <a:off x="1143000" y="863600"/>
            <a:ext cx="6781800" cy="2032000"/>
          </a:xfrm>
          <a:noFill/>
        </p:spPr>
        <p:txBody>
          <a:bodyPr/>
          <a:lstStyle/>
          <a:p>
            <a:r>
              <a:rPr lang="en-US" altLang="en-US" sz="4400" smtClean="0"/>
              <a:t>Reaching Older People Through Partnership</a:t>
            </a:r>
            <a:br>
              <a:rPr lang="en-US" altLang="en-US" sz="4400" smtClean="0"/>
            </a:br>
            <a:r>
              <a:rPr lang="en-US" altLang="en-US" sz="2400" smtClean="0">
                <a:solidFill>
                  <a:schemeClr val="tx1"/>
                </a:solidFill>
              </a:rPr>
              <a:t/>
            </a:r>
            <a:br>
              <a:rPr lang="en-US" altLang="en-US" sz="2400" smtClean="0">
                <a:solidFill>
                  <a:schemeClr val="tx1"/>
                </a:solidFill>
              </a:rPr>
            </a:br>
            <a:endParaRPr lang="en-US" altLang="en-US" smtClean="0"/>
          </a:p>
        </p:txBody>
      </p:sp>
      <p:pic>
        <p:nvPicPr>
          <p:cNvPr id="2053" name="Picture 1"/>
          <p:cNvPicPr>
            <a:picLocks noChangeAspect="1"/>
          </p:cNvPicPr>
          <p:nvPr/>
        </p:nvPicPr>
        <p:blipFill>
          <a:blip r:embed="rId4" cstate="print"/>
          <a:srcRect/>
          <a:stretch>
            <a:fillRect/>
          </a:stretch>
        </p:blipFill>
        <p:spPr bwMode="auto">
          <a:xfrm>
            <a:off x="4932363" y="4359275"/>
            <a:ext cx="3479800" cy="2357438"/>
          </a:xfrm>
          <a:prstGeom prst="rect">
            <a:avLst/>
          </a:prstGeom>
          <a:noFill/>
          <a:ln w="9525">
            <a:noFill/>
            <a:miter lim="800000"/>
            <a:headEnd/>
            <a:tailEnd/>
          </a:ln>
        </p:spPr>
      </p:pic>
      <p:sp>
        <p:nvSpPr>
          <p:cNvPr id="8" name="Rectangle 3"/>
          <p:cNvSpPr txBox="1">
            <a:spLocks noChangeArrowheads="1"/>
          </p:cNvSpPr>
          <p:nvPr/>
        </p:nvSpPr>
        <p:spPr bwMode="auto">
          <a:xfrm>
            <a:off x="685800" y="1981200"/>
            <a:ext cx="7772400" cy="4114800"/>
          </a:xfrm>
          <a:prstGeom prst="rect">
            <a:avLst/>
          </a:prstGeom>
          <a:noFill/>
          <a:ln>
            <a:noFill/>
          </a:ln>
          <a:extLst/>
        </p:spPr>
        <p:txBody>
          <a:bodyPr/>
          <a:lstStyle>
            <a:lvl1pPr marL="342900" indent="-342900" algn="l" rtl="0" eaLnBrk="0" fontAlgn="base" hangingPunct="0">
              <a:spcBef>
                <a:spcPct val="20000"/>
              </a:spcBef>
              <a:spcAft>
                <a:spcPct val="0"/>
              </a:spcAft>
              <a:buChar char="•"/>
              <a:defRPr sz="2400">
                <a:solidFill>
                  <a:schemeClr val="tx1"/>
                </a:solidFill>
                <a:latin typeface="+mn-lt"/>
                <a:ea typeface="Geneva" charset="0"/>
                <a:cs typeface="Geneva" charset="0"/>
              </a:defRPr>
            </a:lvl1pPr>
            <a:lvl2pPr marL="742950" indent="-285750" algn="l" rtl="0" eaLnBrk="0" fontAlgn="base" hangingPunct="0">
              <a:spcBef>
                <a:spcPct val="20000"/>
              </a:spcBef>
              <a:spcAft>
                <a:spcPct val="0"/>
              </a:spcAft>
              <a:buFont typeface="Times" charset="0"/>
              <a:buChar char="•"/>
              <a:defRPr>
                <a:solidFill>
                  <a:schemeClr val="tx1"/>
                </a:solidFill>
                <a:latin typeface="+mn-lt"/>
                <a:ea typeface="Geneva" charset="0"/>
                <a:cs typeface="Geneva" charset="0"/>
              </a:defRPr>
            </a:lvl2pPr>
            <a:lvl3pPr marL="1143000" indent="-228600" algn="l" rtl="0" eaLnBrk="0" fontAlgn="base" hangingPunct="0">
              <a:spcBef>
                <a:spcPct val="20000"/>
              </a:spcBef>
              <a:spcAft>
                <a:spcPct val="0"/>
              </a:spcAft>
              <a:buFont typeface="Times" charset="0"/>
              <a:buChar char="•"/>
              <a:defRPr sz="1600">
                <a:solidFill>
                  <a:schemeClr val="tx1"/>
                </a:solidFill>
                <a:latin typeface="+mn-lt"/>
                <a:ea typeface="Geneva" charset="0"/>
                <a:cs typeface="Geneva" charset="0"/>
              </a:defRPr>
            </a:lvl3pPr>
            <a:lvl4pPr marL="1562100" indent="-228600" algn="l" rtl="0" eaLnBrk="0" fontAlgn="base" hangingPunct="0">
              <a:spcBef>
                <a:spcPct val="20000"/>
              </a:spcBef>
              <a:spcAft>
                <a:spcPct val="0"/>
              </a:spcAft>
              <a:buFont typeface="Times" charset="0"/>
              <a:buChar char="•"/>
              <a:defRPr sz="1400">
                <a:solidFill>
                  <a:schemeClr val="tx1"/>
                </a:solidFill>
                <a:latin typeface="+mn-lt"/>
                <a:ea typeface="Geneva" charset="0"/>
                <a:cs typeface="Geneva" charset="0"/>
              </a:defRPr>
            </a:lvl4pPr>
            <a:lvl5pPr marL="1981200" indent="-228600" algn="l" rtl="0" eaLnBrk="0" fontAlgn="base" hangingPunct="0">
              <a:spcBef>
                <a:spcPct val="20000"/>
              </a:spcBef>
              <a:spcAft>
                <a:spcPct val="0"/>
              </a:spcAft>
              <a:buFont typeface="Times" charset="0"/>
              <a:buChar char="•"/>
              <a:defRPr sz="1400">
                <a:solidFill>
                  <a:schemeClr val="tx1"/>
                </a:solidFill>
                <a:latin typeface="+mn-lt"/>
                <a:ea typeface="Geneva" charset="0"/>
                <a:cs typeface="Geneva" charset="0"/>
              </a:defRPr>
            </a:lvl5pPr>
            <a:lvl6pPr marL="2514600" indent="-228600" algn="l" rtl="0" fontAlgn="base">
              <a:spcBef>
                <a:spcPct val="20000"/>
              </a:spcBef>
              <a:spcAft>
                <a:spcPct val="0"/>
              </a:spcAft>
              <a:buFont typeface="Arial" charset="0"/>
              <a:buChar char="-"/>
              <a:defRPr sz="3200">
                <a:solidFill>
                  <a:schemeClr val="tx1"/>
                </a:solidFill>
                <a:latin typeface="+mn-lt"/>
              </a:defRPr>
            </a:lvl6pPr>
            <a:lvl7pPr marL="2971800" indent="-228600" algn="l" rtl="0" fontAlgn="base">
              <a:spcBef>
                <a:spcPct val="20000"/>
              </a:spcBef>
              <a:spcAft>
                <a:spcPct val="0"/>
              </a:spcAft>
              <a:buFont typeface="Arial" charset="0"/>
              <a:buChar char="-"/>
              <a:defRPr sz="3200">
                <a:solidFill>
                  <a:schemeClr val="tx1"/>
                </a:solidFill>
                <a:latin typeface="+mn-lt"/>
              </a:defRPr>
            </a:lvl7pPr>
            <a:lvl8pPr marL="3429000" indent="-228600" algn="l" rtl="0" fontAlgn="base">
              <a:spcBef>
                <a:spcPct val="20000"/>
              </a:spcBef>
              <a:spcAft>
                <a:spcPct val="0"/>
              </a:spcAft>
              <a:buFont typeface="Arial" charset="0"/>
              <a:buChar char="-"/>
              <a:defRPr sz="3200">
                <a:solidFill>
                  <a:schemeClr val="tx1"/>
                </a:solidFill>
                <a:latin typeface="+mn-lt"/>
              </a:defRPr>
            </a:lvl8pPr>
            <a:lvl9pPr marL="3886200" indent="-228600" algn="l" rtl="0" fontAlgn="base">
              <a:spcBef>
                <a:spcPct val="20000"/>
              </a:spcBef>
              <a:spcAft>
                <a:spcPct val="0"/>
              </a:spcAft>
              <a:buFont typeface="Arial" charset="0"/>
              <a:buChar char="-"/>
              <a:defRPr sz="3200">
                <a:solidFill>
                  <a:schemeClr val="tx1"/>
                </a:solidFill>
                <a:latin typeface="+mn-lt"/>
              </a:defRPr>
            </a:lvl9pPr>
          </a:lstStyle>
          <a:p>
            <a:pPr>
              <a:buFontTx/>
              <a:buNone/>
              <a:defRPr/>
            </a:pPr>
            <a:endParaRPr lang="en-US" altLang="en-US" kern="0" dirty="0" smtClean="0"/>
          </a:p>
          <a:p>
            <a:pPr>
              <a:buFontTx/>
              <a:buNone/>
              <a:defRPr/>
            </a:pPr>
            <a:endParaRPr lang="en-US" altLang="en-US" kern="0" dirty="0"/>
          </a:p>
          <a:p>
            <a:pPr>
              <a:buFontTx/>
              <a:buNone/>
              <a:defRPr/>
            </a:pPr>
            <a:endParaRPr lang="en-US" altLang="en-US" kern="0" dirty="0" smtClean="0"/>
          </a:p>
          <a:p>
            <a:pPr>
              <a:buFontTx/>
              <a:buNone/>
              <a:defRPr/>
            </a:pPr>
            <a:endParaRPr lang="en-US" altLang="en-US" kern="0" dirty="0"/>
          </a:p>
          <a:p>
            <a:pPr>
              <a:buFontTx/>
              <a:buNone/>
              <a:defRPr/>
            </a:pPr>
            <a:endParaRPr lang="en-US" altLang="en-US" kern="0" dirty="0" smtClean="0"/>
          </a:p>
          <a:p>
            <a:pPr>
              <a:buFontTx/>
              <a:buNone/>
              <a:defRPr/>
            </a:pPr>
            <a:endParaRPr lang="en-US" altLang="en-US" kern="0" dirty="0"/>
          </a:p>
          <a:p>
            <a:pPr>
              <a:buFontTx/>
              <a:buNone/>
              <a:defRPr/>
            </a:pPr>
            <a:r>
              <a:rPr lang="en-US" altLang="en-US" kern="0" dirty="0" smtClean="0"/>
              <a:t>Claire Cawkwell</a:t>
            </a:r>
          </a:p>
          <a:p>
            <a:pPr>
              <a:buFontTx/>
              <a:buNone/>
              <a:defRPr/>
            </a:pPr>
            <a:r>
              <a:rPr lang="en-US" altLang="en-US" kern="0" dirty="0" smtClean="0"/>
              <a:t>Optimeyes Project Manager</a:t>
            </a:r>
          </a:p>
          <a:p>
            <a:pPr>
              <a:buFontTx/>
              <a:buNone/>
              <a:defRPr/>
            </a:pPr>
            <a:r>
              <a:rPr lang="en-US" altLang="en-US" kern="0" dirty="0" smtClean="0"/>
              <a:t>RNIB</a:t>
            </a:r>
            <a:endParaRPr lang="en-GB" altLang="en-US" kern="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28600"/>
            <a:ext cx="8359775" cy="1184275"/>
          </a:xfrm>
        </p:spPr>
        <p:txBody>
          <a:bodyPr/>
          <a:lstStyle/>
          <a:p>
            <a:r>
              <a:rPr lang="en-GB" altLang="en-US" sz="4400" smtClean="0"/>
              <a:t>Why we need to work together</a:t>
            </a:r>
          </a:p>
        </p:txBody>
      </p:sp>
      <p:sp>
        <p:nvSpPr>
          <p:cNvPr id="11267" name="Content Placeholder 2"/>
          <p:cNvSpPr>
            <a:spLocks noGrp="1"/>
          </p:cNvSpPr>
          <p:nvPr>
            <p:ph idx="1"/>
          </p:nvPr>
        </p:nvSpPr>
        <p:spPr>
          <a:xfrm>
            <a:off x="395288" y="1844675"/>
            <a:ext cx="8435975" cy="3857625"/>
          </a:xfrm>
        </p:spPr>
        <p:txBody>
          <a:bodyPr/>
          <a:lstStyle/>
          <a:p>
            <a:r>
              <a:rPr lang="en-GB" altLang="en-US" sz="3200" smtClean="0"/>
              <a:t>24,000 people over 65 thought to be living with sight loss in Sheffield, Barnsley and Doncaster </a:t>
            </a:r>
          </a:p>
          <a:p>
            <a:r>
              <a:rPr lang="en-GB" altLang="en-US" sz="3200" smtClean="0"/>
              <a:t>3,477 are known to SRSB</a:t>
            </a:r>
          </a:p>
          <a:p>
            <a:r>
              <a:rPr lang="en-GB" altLang="en-US" sz="3200" smtClean="0"/>
              <a:t>1,579 are known to RNIB and Action for Blind People</a:t>
            </a:r>
          </a:p>
          <a:p>
            <a:r>
              <a:rPr lang="en-GB" altLang="en-US" sz="3200" smtClean="0"/>
              <a:t>Need for greater reach is obvious</a:t>
            </a:r>
          </a:p>
          <a:p>
            <a:endParaRPr lang="en-GB" altLang="en-US" sz="2800" smtClean="0"/>
          </a:p>
        </p:txBody>
      </p:sp>
      <p:sp>
        <p:nvSpPr>
          <p:cNvPr id="4" name="Slide Number Placeholder 3"/>
          <p:cNvSpPr>
            <a:spLocks noGrp="1"/>
          </p:cNvSpPr>
          <p:nvPr>
            <p:ph type="sldNum" sz="quarter" idx="10"/>
          </p:nvPr>
        </p:nvSpPr>
        <p:spPr/>
        <p:txBody>
          <a:bodyPr/>
          <a:lstStyle/>
          <a:p>
            <a:pPr>
              <a:defRPr/>
            </a:pPr>
            <a:fld id="{B8173CED-A9EC-4D97-8D8F-95FC8CB9E6DD}" type="slidenum">
              <a:rPr lang="en-GB" altLang="en-US" smtClean="0"/>
              <a:pPr>
                <a:defRPr/>
              </a:pPr>
              <a:t>10</a:t>
            </a:fld>
            <a:endParaRPr lang="en-GB"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28600"/>
            <a:ext cx="8359775" cy="1471613"/>
          </a:xfrm>
        </p:spPr>
        <p:txBody>
          <a:bodyPr/>
          <a:lstStyle/>
          <a:p>
            <a:r>
              <a:rPr lang="en-GB" altLang="en-US" sz="4400" smtClean="0"/>
              <a:t>Fire Service Intervention – Utilising Partnerships</a:t>
            </a:r>
          </a:p>
        </p:txBody>
      </p:sp>
      <p:sp>
        <p:nvSpPr>
          <p:cNvPr id="4" name="Slide Number Placeholder 3"/>
          <p:cNvSpPr>
            <a:spLocks noGrp="1"/>
          </p:cNvSpPr>
          <p:nvPr>
            <p:ph type="sldNum" sz="quarter" idx="10"/>
          </p:nvPr>
        </p:nvSpPr>
        <p:spPr/>
        <p:txBody>
          <a:bodyPr/>
          <a:lstStyle/>
          <a:p>
            <a:pPr>
              <a:defRPr/>
            </a:pPr>
            <a:fld id="{AA3370A5-1FFF-408C-9CBA-FF7BD9C4C93A}" type="slidenum">
              <a:rPr lang="en-GB" altLang="en-US" smtClean="0"/>
              <a:pPr>
                <a:defRPr/>
              </a:pPr>
              <a:t>11</a:t>
            </a:fld>
            <a:endParaRPr lang="en-GB" altLang="en-US"/>
          </a:p>
        </p:txBody>
      </p:sp>
      <p:graphicFrame>
        <p:nvGraphicFramePr>
          <p:cNvPr id="5" name="Content Placeholder 4"/>
          <p:cNvGraphicFramePr>
            <a:graphicFrameLocks noGrp="1"/>
          </p:cNvGraphicFramePr>
          <p:nvPr>
            <p:ph idx="1"/>
          </p:nvPr>
        </p:nvGraphicFramePr>
        <p:xfrm>
          <a:off x="381000" y="1700213"/>
          <a:ext cx="8435975" cy="37861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sz="4400" smtClean="0"/>
              <a:t>Support Offered</a:t>
            </a:r>
          </a:p>
        </p:txBody>
      </p:sp>
      <p:sp>
        <p:nvSpPr>
          <p:cNvPr id="13315" name="Content Placeholder 2"/>
          <p:cNvSpPr>
            <a:spLocks noGrp="1"/>
          </p:cNvSpPr>
          <p:nvPr>
            <p:ph idx="1"/>
          </p:nvPr>
        </p:nvSpPr>
        <p:spPr/>
        <p:txBody>
          <a:bodyPr/>
          <a:lstStyle/>
          <a:p>
            <a:r>
              <a:rPr lang="en-GB" altLang="en-US" sz="3200" smtClean="0"/>
              <a:t>Peer support</a:t>
            </a:r>
          </a:p>
          <a:p>
            <a:r>
              <a:rPr lang="en-GB" altLang="en-US" sz="3200" smtClean="0"/>
              <a:t>Confidence building courses</a:t>
            </a:r>
          </a:p>
          <a:p>
            <a:r>
              <a:rPr lang="en-GB" altLang="en-US" sz="3200" smtClean="0"/>
              <a:t>Social groups and outings</a:t>
            </a:r>
          </a:p>
          <a:p>
            <a:r>
              <a:rPr lang="en-GB" altLang="en-US" sz="3200" smtClean="0"/>
              <a:t>Advice and information on aids and equipment </a:t>
            </a:r>
          </a:p>
          <a:p>
            <a:r>
              <a:rPr lang="en-GB" altLang="en-US" sz="3200" smtClean="0"/>
              <a:t>Assistive technology</a:t>
            </a:r>
          </a:p>
          <a:p>
            <a:endParaRPr lang="en-GB" altLang="en-US" smtClean="0"/>
          </a:p>
        </p:txBody>
      </p:sp>
      <p:sp>
        <p:nvSpPr>
          <p:cNvPr id="4" name="Slide Number Placeholder 3"/>
          <p:cNvSpPr>
            <a:spLocks noGrp="1"/>
          </p:cNvSpPr>
          <p:nvPr>
            <p:ph type="sldNum" sz="quarter" idx="10"/>
          </p:nvPr>
        </p:nvSpPr>
        <p:spPr/>
        <p:txBody>
          <a:bodyPr/>
          <a:lstStyle/>
          <a:p>
            <a:pPr>
              <a:defRPr/>
            </a:pPr>
            <a:fld id="{250C7817-C2D7-41ED-9286-F1A790C0F783}" type="slidenum">
              <a:rPr lang="en-GB" altLang="en-US" smtClean="0"/>
              <a:pPr>
                <a:defRPr/>
              </a:pPr>
              <a:t>12</a:t>
            </a:fld>
            <a:endParaRPr lang="en-GB"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sz="4400" smtClean="0"/>
              <a:t>Case Study</a:t>
            </a:r>
          </a:p>
        </p:txBody>
      </p:sp>
      <p:sp>
        <p:nvSpPr>
          <p:cNvPr id="14339" name="Content Placeholder 2"/>
          <p:cNvSpPr>
            <a:spLocks noGrp="1"/>
          </p:cNvSpPr>
          <p:nvPr>
            <p:ph idx="1"/>
          </p:nvPr>
        </p:nvSpPr>
        <p:spPr/>
        <p:txBody>
          <a:bodyPr/>
          <a:lstStyle/>
          <a:p>
            <a:r>
              <a:rPr lang="en-GB" altLang="en-US" sz="3200" smtClean="0"/>
              <a:t>Miss D (60) visited by a community safety officer. She only receives informal care from a neighbour </a:t>
            </a:r>
          </a:p>
          <a:p>
            <a:r>
              <a:rPr lang="en-GB" altLang="en-US" sz="3200" smtClean="0"/>
              <a:t>A heavy smoker, burn marks were visible on her carpet. </a:t>
            </a:r>
          </a:p>
          <a:p>
            <a:r>
              <a:rPr lang="en-GB" altLang="en-US" sz="3200" smtClean="0"/>
              <a:t>No white cane and complained of bumping in to things regularly </a:t>
            </a:r>
          </a:p>
          <a:p>
            <a:endParaRPr lang="en-GB" altLang="en-US" smtClean="0"/>
          </a:p>
        </p:txBody>
      </p:sp>
      <p:sp>
        <p:nvSpPr>
          <p:cNvPr id="4" name="Slide Number Placeholder 3"/>
          <p:cNvSpPr>
            <a:spLocks noGrp="1"/>
          </p:cNvSpPr>
          <p:nvPr>
            <p:ph type="sldNum" sz="quarter" idx="10"/>
          </p:nvPr>
        </p:nvSpPr>
        <p:spPr/>
        <p:txBody>
          <a:bodyPr/>
          <a:lstStyle/>
          <a:p>
            <a:pPr>
              <a:defRPr/>
            </a:pPr>
            <a:fld id="{2993D2E8-7B4D-4ED7-B60E-60D0BFC70DEE}" type="slidenum">
              <a:rPr lang="en-GB" altLang="en-US" smtClean="0"/>
              <a:pPr>
                <a:defRPr/>
              </a:pPr>
              <a:t>13</a:t>
            </a:fld>
            <a:endParaRPr lang="en-GB"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sz="4400" smtClean="0"/>
              <a:t>Case Study Continued</a:t>
            </a:r>
          </a:p>
        </p:txBody>
      </p:sp>
      <p:sp>
        <p:nvSpPr>
          <p:cNvPr id="15363" name="Content Placeholder 2"/>
          <p:cNvSpPr>
            <a:spLocks noGrp="1"/>
          </p:cNvSpPr>
          <p:nvPr>
            <p:ph idx="1"/>
          </p:nvPr>
        </p:nvSpPr>
        <p:spPr/>
        <p:txBody>
          <a:bodyPr/>
          <a:lstStyle/>
          <a:p>
            <a:r>
              <a:rPr lang="en-GB" altLang="en-US" sz="3200" smtClean="0"/>
              <a:t>She had no aids or equipment in her home</a:t>
            </a:r>
          </a:p>
          <a:p>
            <a:r>
              <a:rPr lang="en-GB" altLang="en-US" sz="3200" smtClean="0"/>
              <a:t>Unaware of local support services</a:t>
            </a:r>
          </a:p>
          <a:p>
            <a:r>
              <a:rPr lang="en-GB" altLang="en-US" sz="3200" smtClean="0"/>
              <a:t>1-2-1 assessment of her needs from SRSB </a:t>
            </a:r>
          </a:p>
          <a:p>
            <a:r>
              <a:rPr lang="en-GB" altLang="en-US" sz="3200" smtClean="0"/>
              <a:t>Make appropriate referrals, provide information and advice</a:t>
            </a:r>
          </a:p>
          <a:p>
            <a:endParaRPr lang="en-GB" altLang="en-US" smtClean="0"/>
          </a:p>
        </p:txBody>
      </p:sp>
      <p:sp>
        <p:nvSpPr>
          <p:cNvPr id="4" name="Slide Number Placeholder 3"/>
          <p:cNvSpPr>
            <a:spLocks noGrp="1"/>
          </p:cNvSpPr>
          <p:nvPr>
            <p:ph type="sldNum" sz="quarter" idx="10"/>
          </p:nvPr>
        </p:nvSpPr>
        <p:spPr/>
        <p:txBody>
          <a:bodyPr/>
          <a:lstStyle/>
          <a:p>
            <a:pPr>
              <a:defRPr/>
            </a:pPr>
            <a:fld id="{274A7FEA-0C57-4F8D-9554-CAC370715451}" type="slidenum">
              <a:rPr lang="en-GB" altLang="en-US" smtClean="0"/>
              <a:pPr>
                <a:defRPr/>
              </a:pPr>
              <a:t>14</a:t>
            </a:fld>
            <a:endParaRPr lang="en-GB"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altLang="en-US" sz="4400" smtClean="0"/>
              <a:t>Case Study Continued </a:t>
            </a:r>
          </a:p>
        </p:txBody>
      </p:sp>
      <p:sp>
        <p:nvSpPr>
          <p:cNvPr id="16387" name="Content Placeholder 2"/>
          <p:cNvSpPr>
            <a:spLocks noGrp="1"/>
          </p:cNvSpPr>
          <p:nvPr>
            <p:ph idx="1"/>
          </p:nvPr>
        </p:nvSpPr>
        <p:spPr/>
        <p:txBody>
          <a:bodyPr/>
          <a:lstStyle/>
          <a:p>
            <a:r>
              <a:rPr lang="en-GB" altLang="en-US" sz="3200" smtClean="0"/>
              <a:t>Onward referrals to mobility assessment </a:t>
            </a:r>
          </a:p>
          <a:p>
            <a:r>
              <a:rPr lang="en-GB" altLang="en-US" sz="3200" smtClean="0"/>
              <a:t>Aids and equipment for the home</a:t>
            </a:r>
          </a:p>
          <a:p>
            <a:r>
              <a:rPr lang="en-GB" altLang="en-US" sz="3200" smtClean="0"/>
              <a:t>Social and peer activities</a:t>
            </a:r>
          </a:p>
          <a:p>
            <a:r>
              <a:rPr lang="en-GB" altLang="en-US" sz="3200" smtClean="0"/>
              <a:t>Onward referrals to smoking cessation  </a:t>
            </a:r>
          </a:p>
          <a:p>
            <a:endParaRPr lang="en-GB" altLang="en-US" smtClean="0"/>
          </a:p>
        </p:txBody>
      </p:sp>
      <p:sp>
        <p:nvSpPr>
          <p:cNvPr id="4" name="Slide Number Placeholder 3"/>
          <p:cNvSpPr>
            <a:spLocks noGrp="1"/>
          </p:cNvSpPr>
          <p:nvPr>
            <p:ph type="sldNum" sz="quarter" idx="10"/>
          </p:nvPr>
        </p:nvSpPr>
        <p:spPr/>
        <p:txBody>
          <a:bodyPr/>
          <a:lstStyle/>
          <a:p>
            <a:pPr>
              <a:defRPr/>
            </a:pPr>
            <a:fld id="{09351955-8499-4BCF-9675-0FEDE728DEB6}" type="slidenum">
              <a:rPr lang="en-GB" altLang="en-US" smtClean="0"/>
              <a:pPr>
                <a:defRPr/>
              </a:pPr>
              <a:t>15</a:t>
            </a:fld>
            <a:endParaRPr lang="en-GB"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altLang="en-US" sz="4400" smtClean="0"/>
              <a:t>Quotes from service users</a:t>
            </a:r>
          </a:p>
        </p:txBody>
      </p:sp>
      <p:sp>
        <p:nvSpPr>
          <p:cNvPr id="3" name="Content Placeholder 2"/>
          <p:cNvSpPr>
            <a:spLocks noGrp="1"/>
          </p:cNvSpPr>
          <p:nvPr>
            <p:ph idx="1"/>
          </p:nvPr>
        </p:nvSpPr>
        <p:spPr/>
        <p:txBody>
          <a:bodyPr/>
          <a:lstStyle/>
          <a:p>
            <a:pPr eaLnBrk="1" hangingPunct="1">
              <a:defRPr/>
            </a:pPr>
            <a:r>
              <a:rPr lang="en-GB" sz="3200" dirty="0">
                <a:solidFill>
                  <a:srgbClr val="000000"/>
                </a:solidFill>
                <a:ea typeface="+mn-ea"/>
                <a:cs typeface="+mn-cs"/>
              </a:rPr>
              <a:t>“Without this support I would have had to give up the one I thing I live for”</a:t>
            </a:r>
          </a:p>
          <a:p>
            <a:pPr eaLnBrk="1" hangingPunct="1">
              <a:defRPr/>
            </a:pPr>
            <a:r>
              <a:rPr lang="en-GB" sz="3200" dirty="0">
                <a:solidFill>
                  <a:srgbClr val="000000"/>
                </a:solidFill>
                <a:ea typeface="+mn-ea"/>
                <a:cs typeface="+mn-cs"/>
              </a:rPr>
              <a:t>“I feel supported by others in the same position….they have an understanding”</a:t>
            </a:r>
          </a:p>
          <a:p>
            <a:pPr eaLnBrk="1" hangingPunct="1">
              <a:defRPr/>
            </a:pPr>
            <a:r>
              <a:rPr lang="en-GB" sz="3200" dirty="0">
                <a:solidFill>
                  <a:srgbClr val="000000"/>
                </a:solidFill>
                <a:ea typeface="+mn-ea"/>
                <a:cs typeface="+mn-cs"/>
              </a:rPr>
              <a:t>“After speaking with you I immediately binned my cigarettes, didn’t know it was linked to sight loss!”</a:t>
            </a:r>
          </a:p>
          <a:p>
            <a:pPr>
              <a:defRPr/>
            </a:pPr>
            <a:endParaRPr lang="en-GB" dirty="0"/>
          </a:p>
        </p:txBody>
      </p:sp>
      <p:sp>
        <p:nvSpPr>
          <p:cNvPr id="4" name="Slide Number Placeholder 3"/>
          <p:cNvSpPr>
            <a:spLocks noGrp="1"/>
          </p:cNvSpPr>
          <p:nvPr>
            <p:ph type="sldNum" sz="quarter" idx="10"/>
          </p:nvPr>
        </p:nvSpPr>
        <p:spPr/>
        <p:txBody>
          <a:bodyPr/>
          <a:lstStyle/>
          <a:p>
            <a:pPr>
              <a:defRPr/>
            </a:pPr>
            <a:fld id="{78CDE199-48B4-49C2-81ED-3338F40DE32B}" type="slidenum">
              <a:rPr lang="en-GB" altLang="en-US" smtClean="0"/>
              <a:pPr>
                <a:defRPr/>
              </a:pPr>
              <a:t>16</a:t>
            </a:fld>
            <a:endParaRPr lang="en-GB"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28600"/>
            <a:ext cx="8359775" cy="1255713"/>
          </a:xfrm>
        </p:spPr>
        <p:txBody>
          <a:bodyPr/>
          <a:lstStyle/>
          <a:p>
            <a:r>
              <a:rPr lang="en-GB" altLang="en-US" sz="4400" smtClean="0"/>
              <a:t>How does this fit in with FRS as a health asset?	</a:t>
            </a:r>
          </a:p>
        </p:txBody>
      </p:sp>
      <p:sp>
        <p:nvSpPr>
          <p:cNvPr id="3" name="Content Placeholder 2"/>
          <p:cNvSpPr>
            <a:spLocks noGrp="1"/>
          </p:cNvSpPr>
          <p:nvPr>
            <p:ph idx="1"/>
          </p:nvPr>
        </p:nvSpPr>
        <p:spPr>
          <a:xfrm>
            <a:off x="381000" y="1628775"/>
            <a:ext cx="8435975" cy="3857625"/>
          </a:xfrm>
        </p:spPr>
        <p:txBody>
          <a:bodyPr/>
          <a:lstStyle/>
          <a:p>
            <a:pPr>
              <a:defRPr/>
            </a:pPr>
            <a:r>
              <a:rPr lang="en-GB" sz="3200" dirty="0" smtClean="0"/>
              <a:t>Loneliness and isolation</a:t>
            </a:r>
          </a:p>
          <a:p>
            <a:pPr>
              <a:defRPr/>
            </a:pPr>
            <a:r>
              <a:rPr lang="en-GB" sz="3200" dirty="0" smtClean="0"/>
              <a:t>Falls</a:t>
            </a:r>
          </a:p>
          <a:p>
            <a:pPr>
              <a:defRPr/>
            </a:pPr>
            <a:r>
              <a:rPr lang="en-GB" sz="3200" dirty="0" smtClean="0"/>
              <a:t>Smoking</a:t>
            </a:r>
          </a:p>
          <a:p>
            <a:pPr>
              <a:defRPr/>
            </a:pPr>
            <a:r>
              <a:rPr lang="en-GB" sz="3200" dirty="0" smtClean="0"/>
              <a:t>“Safe and Well Checks”</a:t>
            </a:r>
          </a:p>
          <a:p>
            <a:pPr>
              <a:defRPr/>
            </a:pPr>
            <a:r>
              <a:rPr lang="en-GB" sz="3200" dirty="0" smtClean="0"/>
              <a:t>Strong referral pathways</a:t>
            </a:r>
          </a:p>
          <a:p>
            <a:pPr>
              <a:defRPr/>
            </a:pPr>
            <a:r>
              <a:rPr lang="en-GB" sz="3200" dirty="0" smtClean="0"/>
              <a:t>Prevention</a:t>
            </a:r>
          </a:p>
          <a:p>
            <a:pPr marL="0" indent="0">
              <a:buFontTx/>
              <a:buNone/>
              <a:defRPr/>
            </a:pPr>
            <a:endParaRPr lang="en-GB" dirty="0" smtClean="0"/>
          </a:p>
        </p:txBody>
      </p:sp>
      <p:sp>
        <p:nvSpPr>
          <p:cNvPr id="4" name="Slide Number Placeholder 3"/>
          <p:cNvSpPr>
            <a:spLocks noGrp="1"/>
          </p:cNvSpPr>
          <p:nvPr>
            <p:ph type="sldNum" sz="quarter" idx="10"/>
          </p:nvPr>
        </p:nvSpPr>
        <p:spPr/>
        <p:txBody>
          <a:bodyPr/>
          <a:lstStyle/>
          <a:p>
            <a:pPr>
              <a:defRPr/>
            </a:pPr>
            <a:fld id="{AF1D0B2C-7D02-4465-AEF4-C28442D9F9A5}" type="slidenum">
              <a:rPr lang="en-GB" altLang="en-US" smtClean="0"/>
              <a:pPr>
                <a:defRPr/>
              </a:pPr>
              <a:t>17</a:t>
            </a:fld>
            <a:endParaRPr lang="en-GB"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395288" y="404813"/>
            <a:ext cx="8359775" cy="977900"/>
          </a:xfrm>
        </p:spPr>
        <p:txBody>
          <a:bodyPr/>
          <a:lstStyle/>
          <a:p>
            <a:r>
              <a:rPr lang="en-GB" altLang="en-US" sz="4400" smtClean="0"/>
              <a:t>Any questions?</a:t>
            </a:r>
          </a:p>
        </p:txBody>
      </p:sp>
      <p:sp>
        <p:nvSpPr>
          <p:cNvPr id="4" name="Slide Number Placeholder 3"/>
          <p:cNvSpPr>
            <a:spLocks noGrp="1"/>
          </p:cNvSpPr>
          <p:nvPr>
            <p:ph type="sldNum" sz="quarter" idx="10"/>
          </p:nvPr>
        </p:nvSpPr>
        <p:spPr/>
        <p:txBody>
          <a:bodyPr/>
          <a:lstStyle/>
          <a:p>
            <a:pPr>
              <a:defRPr/>
            </a:pPr>
            <a:fld id="{54F426B1-51E1-412F-ADF2-15349979667C}" type="slidenum">
              <a:rPr lang="en-GB" altLang="en-US" smtClean="0"/>
              <a:pPr>
                <a:defRPr/>
              </a:pPr>
              <a:t>18</a:t>
            </a:fld>
            <a:endParaRPr lang="en-GB" altLang="en-US"/>
          </a:p>
        </p:txBody>
      </p:sp>
      <p:pic>
        <p:nvPicPr>
          <p:cNvPr id="19460" name="Content Placeholder 4" descr="C:\Users\Pc\AppData\Local\Microsoft\Windows\INetCache\IE\0A2WBBU8\question_makrs_cutie_mark_by_rildraw-d4byewl[1].png"/>
          <p:cNvPicPr>
            <a:picLocks noGrp="1"/>
          </p:cNvPicPr>
          <p:nvPr>
            <p:ph idx="1"/>
          </p:nvPr>
        </p:nvPicPr>
        <p:blipFill>
          <a:blip r:embed="rId2" cstate="print"/>
          <a:srcRect/>
          <a:stretch>
            <a:fillRect/>
          </a:stretch>
        </p:blipFill>
        <p:spPr>
          <a:xfrm>
            <a:off x="2541588" y="1484313"/>
            <a:ext cx="4143375" cy="4105275"/>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altLang="en-US" sz="4400" smtClean="0"/>
              <a:t>References</a:t>
            </a:r>
          </a:p>
        </p:txBody>
      </p:sp>
      <p:sp>
        <p:nvSpPr>
          <p:cNvPr id="20483" name="Content Placeholder 2"/>
          <p:cNvSpPr>
            <a:spLocks noGrp="1"/>
          </p:cNvSpPr>
          <p:nvPr>
            <p:ph idx="1"/>
          </p:nvPr>
        </p:nvSpPr>
        <p:spPr/>
        <p:txBody>
          <a:bodyPr/>
          <a:lstStyle/>
          <a:p>
            <a:pPr marL="514350" indent="-514350">
              <a:buFontTx/>
              <a:buAutoNum type="arabicPlain"/>
            </a:pPr>
            <a:r>
              <a:rPr lang="en-GB" altLang="en-US" smtClean="0"/>
              <a:t>ONS, 2012a. </a:t>
            </a:r>
            <a:r>
              <a:rPr lang="en-GB" altLang="en-US" b="1" smtClean="0"/>
              <a:t>2011 Census, Population and Household Estimates in the United Kingdom and Europe</a:t>
            </a:r>
            <a:r>
              <a:rPr lang="en-GB" altLang="en-US" smtClean="0"/>
              <a:t>. Office for National Statistics.</a:t>
            </a:r>
          </a:p>
          <a:p>
            <a:pPr marL="514350" indent="-514350">
              <a:buFontTx/>
              <a:buAutoNum type="arabicPlain"/>
            </a:pPr>
            <a:r>
              <a:rPr lang="en-GB" altLang="en-US" smtClean="0"/>
              <a:t>Access Economics, 2009. </a:t>
            </a:r>
            <a:r>
              <a:rPr lang="en-GB" altLang="en-US" b="1" smtClean="0"/>
              <a:t>Future Sight Loss UK 1: The economic impact of partial sight and blindness in the UK adult population.</a:t>
            </a:r>
            <a:r>
              <a:rPr lang="en-GB" altLang="en-US" smtClean="0"/>
              <a:t> RNIB</a:t>
            </a:r>
          </a:p>
          <a:p>
            <a:pPr marL="514350" indent="-514350">
              <a:buFontTx/>
              <a:buAutoNum type="arabicPlain"/>
            </a:pPr>
            <a:r>
              <a:rPr lang="en-GB" altLang="en-US" smtClean="0"/>
              <a:t>Slade J, 2013a. </a:t>
            </a:r>
            <a:r>
              <a:rPr lang="en-GB" altLang="en-US" b="1" smtClean="0"/>
              <a:t>Sight loss UK 2013</a:t>
            </a:r>
            <a:r>
              <a:rPr lang="en-GB" altLang="en-US" smtClean="0"/>
              <a:t>. RNIB.</a:t>
            </a:r>
          </a:p>
          <a:p>
            <a:pPr marL="514350" indent="-514350">
              <a:buFontTx/>
              <a:buAutoNum type="arabicPlain"/>
            </a:pPr>
            <a:r>
              <a:rPr lang="en-GB" altLang="en-US" b="1" smtClean="0"/>
              <a:t>Living with sight loss: Updating the national picture</a:t>
            </a:r>
            <a:r>
              <a:rPr lang="en-GB" altLang="en-US" i="1" smtClean="0"/>
              <a:t>. </a:t>
            </a:r>
            <a:r>
              <a:rPr lang="en-GB" altLang="en-US" smtClean="0"/>
              <a:t>RNIB and NatCen, 2015 </a:t>
            </a:r>
          </a:p>
        </p:txBody>
      </p:sp>
      <p:sp>
        <p:nvSpPr>
          <p:cNvPr id="4" name="Slide Number Placeholder 3"/>
          <p:cNvSpPr>
            <a:spLocks noGrp="1"/>
          </p:cNvSpPr>
          <p:nvPr>
            <p:ph type="sldNum" sz="quarter" idx="10"/>
          </p:nvPr>
        </p:nvSpPr>
        <p:spPr/>
        <p:txBody>
          <a:bodyPr/>
          <a:lstStyle/>
          <a:p>
            <a:pPr>
              <a:defRPr/>
            </a:pPr>
            <a:fld id="{F85D8647-5667-43FB-995B-4D470018EB71}" type="slidenum">
              <a:rPr lang="en-GB" altLang="en-US" smtClean="0"/>
              <a:pPr>
                <a:defRPr/>
              </a:pPr>
              <a:t>19</a:t>
            </a:fld>
            <a:endParaRPr lang="en-GB"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0"/>
          </p:nvPr>
        </p:nvSpPr>
        <p:spPr>
          <a:noFill/>
        </p:spPr>
        <p:txBody>
          <a:bodyPr/>
          <a:lstStyle/>
          <a:p>
            <a:fld id="{01FAC072-E871-4099-9CF5-4F25F96E15EF}" type="slidenum">
              <a:rPr lang="en-GB" altLang="en-US" smtClean="0">
                <a:ea typeface="Geneva" charset="0"/>
                <a:cs typeface="Geneva" charset="0"/>
              </a:rPr>
              <a:pPr/>
              <a:t>2</a:t>
            </a:fld>
            <a:endParaRPr lang="en-GB" altLang="en-US" smtClean="0">
              <a:ea typeface="Geneva" charset="0"/>
              <a:cs typeface="Geneva" charset="0"/>
            </a:endParaRPr>
          </a:p>
        </p:txBody>
      </p:sp>
      <p:sp>
        <p:nvSpPr>
          <p:cNvPr id="3075" name="Content Placeholder 1"/>
          <p:cNvSpPr>
            <a:spLocks noGrp="1"/>
          </p:cNvSpPr>
          <p:nvPr>
            <p:ph idx="1"/>
          </p:nvPr>
        </p:nvSpPr>
        <p:spPr>
          <a:xfrm>
            <a:off x="381000" y="1557338"/>
            <a:ext cx="8435975" cy="3929062"/>
          </a:xfrm>
        </p:spPr>
        <p:txBody>
          <a:bodyPr/>
          <a:lstStyle/>
          <a:p>
            <a:r>
              <a:rPr lang="en-GB" altLang="en-US" sz="3200" smtClean="0"/>
              <a:t>Older People (over 50) project funded by Big Lottery’s Reaching Communities Fund</a:t>
            </a:r>
          </a:p>
          <a:p>
            <a:r>
              <a:rPr lang="en-GB" altLang="en-US" sz="3200" smtClean="0"/>
              <a:t>To identify and provide support to older people living with sight loss </a:t>
            </a:r>
          </a:p>
          <a:p>
            <a:r>
              <a:rPr lang="en-GB" altLang="en-US" sz="3200" smtClean="0"/>
              <a:t>Raise awareness of eye health issues</a:t>
            </a:r>
          </a:p>
          <a:p>
            <a:r>
              <a:rPr lang="en-GB" altLang="en-US" sz="3200" smtClean="0"/>
              <a:t>Provide advice information and guidance to people ‘at risk’ of sight loss</a:t>
            </a:r>
          </a:p>
          <a:p>
            <a:endParaRPr lang="en-GB" altLang="en-US" smtClean="0"/>
          </a:p>
        </p:txBody>
      </p:sp>
      <p:sp>
        <p:nvSpPr>
          <p:cNvPr id="3076" name="Title 2"/>
          <p:cNvSpPr>
            <a:spLocks noGrp="1"/>
          </p:cNvSpPr>
          <p:nvPr>
            <p:ph type="title"/>
          </p:nvPr>
        </p:nvSpPr>
        <p:spPr>
          <a:xfrm>
            <a:off x="457200" y="228600"/>
            <a:ext cx="8359775" cy="1112838"/>
          </a:xfrm>
        </p:spPr>
        <p:txBody>
          <a:bodyPr/>
          <a:lstStyle/>
          <a:p>
            <a:r>
              <a:rPr lang="en-GB" altLang="en-US" sz="4400" smtClean="0"/>
              <a:t>What is ‘Optimeyes’? </a:t>
            </a:r>
          </a:p>
        </p:txBody>
      </p:sp>
      <p:pic>
        <p:nvPicPr>
          <p:cNvPr id="3077" name="Picture 6"/>
          <p:cNvPicPr>
            <a:picLocks noChangeAspect="1"/>
          </p:cNvPicPr>
          <p:nvPr/>
        </p:nvPicPr>
        <p:blipFill>
          <a:blip r:embed="rId3" cstate="print"/>
          <a:srcRect/>
          <a:stretch>
            <a:fillRect/>
          </a:stretch>
        </p:blipFill>
        <p:spPr bwMode="auto">
          <a:xfrm>
            <a:off x="7092950" y="260350"/>
            <a:ext cx="1476375"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GB" altLang="en-US" sz="4400" smtClean="0"/>
              <a:t>References continued</a:t>
            </a:r>
          </a:p>
        </p:txBody>
      </p:sp>
      <p:sp>
        <p:nvSpPr>
          <p:cNvPr id="21507" name="Content Placeholder 2"/>
          <p:cNvSpPr>
            <a:spLocks noGrp="1"/>
          </p:cNvSpPr>
          <p:nvPr>
            <p:ph idx="1"/>
          </p:nvPr>
        </p:nvSpPr>
        <p:spPr/>
        <p:txBody>
          <a:bodyPr/>
          <a:lstStyle/>
          <a:p>
            <a:pPr marL="514350" indent="-514350">
              <a:buFontTx/>
              <a:buAutoNum type="arabicPlain" startAt="5"/>
            </a:pPr>
            <a:endParaRPr lang="en-GB" altLang="en-US" smtClean="0"/>
          </a:p>
          <a:p>
            <a:pPr marL="514350" indent="-514350">
              <a:buFontTx/>
              <a:buAutoNum type="arabicPlain" startAt="5"/>
            </a:pPr>
            <a:r>
              <a:rPr lang="en-GB" altLang="en-US" smtClean="0"/>
              <a:t>Slade J, and Edwards R, 2015, </a:t>
            </a:r>
            <a:r>
              <a:rPr lang="en-GB" altLang="en-US" b="1" smtClean="0"/>
              <a:t>My Voice 2015: The views and experiences of blind and partially sighted people in the UK</a:t>
            </a:r>
            <a:r>
              <a:rPr lang="en-GB" altLang="en-US" smtClean="0"/>
              <a:t>. RNIB</a:t>
            </a:r>
          </a:p>
          <a:p>
            <a:pPr marL="514350" indent="-514350">
              <a:buFontTx/>
              <a:buAutoNum type="arabicPlain" startAt="5"/>
            </a:pPr>
            <a:r>
              <a:rPr lang="en-GB" altLang="en-US" smtClean="0"/>
              <a:t>Boyce T, 2011 </a:t>
            </a:r>
            <a:r>
              <a:rPr lang="en-GB" altLang="en-US" b="1" smtClean="0"/>
              <a:t>Falls - costs, numbers and links with visual impairment. </a:t>
            </a:r>
            <a:r>
              <a:rPr lang="en-GB" altLang="en-US" smtClean="0"/>
              <a:t>RNIB</a:t>
            </a:r>
          </a:p>
        </p:txBody>
      </p:sp>
      <p:sp>
        <p:nvSpPr>
          <p:cNvPr id="4" name="Slide Number Placeholder 3"/>
          <p:cNvSpPr>
            <a:spLocks noGrp="1"/>
          </p:cNvSpPr>
          <p:nvPr>
            <p:ph type="sldNum" sz="quarter" idx="10"/>
          </p:nvPr>
        </p:nvSpPr>
        <p:spPr/>
        <p:txBody>
          <a:bodyPr/>
          <a:lstStyle/>
          <a:p>
            <a:pPr>
              <a:defRPr/>
            </a:pPr>
            <a:fld id="{D76FF43C-01F7-4261-9FA3-AE37302198EB}" type="slidenum">
              <a:rPr lang="en-GB" altLang="en-US" smtClean="0"/>
              <a:pPr>
                <a:defRPr/>
              </a:pPr>
              <a:t>20</a:t>
            </a:fld>
            <a:endParaRPr lang="en-GB"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0DFE9C6B-6075-444A-8794-CC3D1766A2D9}" type="slidenum">
              <a:rPr lang="en-GB" altLang="en-US" smtClean="0"/>
              <a:pPr>
                <a:defRPr/>
              </a:pPr>
              <a:t>3</a:t>
            </a:fld>
            <a:endParaRPr lang="en-GB" altLang="en-US"/>
          </a:p>
        </p:txBody>
      </p:sp>
      <p:pic>
        <p:nvPicPr>
          <p:cNvPr id="4099" name="Picture 4"/>
          <p:cNvPicPr>
            <a:picLocks noChangeAspect="1"/>
          </p:cNvPicPr>
          <p:nvPr/>
        </p:nvPicPr>
        <p:blipFill>
          <a:blip r:embed="rId2" cstate="print"/>
          <a:srcRect/>
          <a:stretch>
            <a:fillRect/>
          </a:stretch>
        </p:blipFill>
        <p:spPr bwMode="auto">
          <a:xfrm>
            <a:off x="-107950" y="4763"/>
            <a:ext cx="9142413" cy="57054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28600"/>
            <a:ext cx="8359775" cy="1184275"/>
          </a:xfrm>
        </p:spPr>
        <p:txBody>
          <a:bodyPr/>
          <a:lstStyle/>
          <a:p>
            <a:r>
              <a:rPr lang="en-GB" altLang="en-US" sz="4400" smtClean="0"/>
              <a:t>Why we are doing this	</a:t>
            </a:r>
          </a:p>
        </p:txBody>
      </p:sp>
      <p:sp>
        <p:nvSpPr>
          <p:cNvPr id="5123" name="Content Placeholder 2"/>
          <p:cNvSpPr>
            <a:spLocks noGrp="1"/>
          </p:cNvSpPr>
          <p:nvPr>
            <p:ph idx="1"/>
          </p:nvPr>
        </p:nvSpPr>
        <p:spPr>
          <a:xfrm>
            <a:off x="323850" y="1700213"/>
            <a:ext cx="8351838" cy="3960812"/>
          </a:xfrm>
        </p:spPr>
        <p:txBody>
          <a:bodyPr/>
          <a:lstStyle/>
          <a:p>
            <a:r>
              <a:rPr lang="en-GB" altLang="en-US" sz="2800" smtClean="0"/>
              <a:t>People over the age of 85 increasing the most. </a:t>
            </a:r>
          </a:p>
          <a:p>
            <a:r>
              <a:rPr lang="en-GB" altLang="en-US" sz="2800" smtClean="0"/>
              <a:t>In 2010 there were 1.7 million more people over the age of 65[1].</a:t>
            </a:r>
          </a:p>
          <a:p>
            <a:r>
              <a:rPr lang="en-GB" altLang="en-US" sz="2800" smtClean="0"/>
              <a:t>Sight loss is linked to age; the older you are the more likely you are to be living with sight loss [2].</a:t>
            </a:r>
          </a:p>
          <a:p>
            <a:r>
              <a:rPr lang="en-GB" altLang="en-US" sz="2800" smtClean="0"/>
              <a:t>There are many people living with undiagnosed sight loss</a:t>
            </a:r>
          </a:p>
          <a:p>
            <a:endParaRPr lang="en-GB" altLang="en-US" smtClean="0"/>
          </a:p>
        </p:txBody>
      </p:sp>
      <p:sp>
        <p:nvSpPr>
          <p:cNvPr id="4" name="Slide Number Placeholder 3"/>
          <p:cNvSpPr>
            <a:spLocks noGrp="1"/>
          </p:cNvSpPr>
          <p:nvPr>
            <p:ph type="sldNum" sz="quarter" idx="10"/>
          </p:nvPr>
        </p:nvSpPr>
        <p:spPr/>
        <p:txBody>
          <a:bodyPr/>
          <a:lstStyle/>
          <a:p>
            <a:pPr>
              <a:defRPr/>
            </a:pPr>
            <a:fld id="{6AB72AC1-D9AA-498E-B8D5-E02C6FC9DD32}" type="slidenum">
              <a:rPr lang="en-GB" altLang="en-US" smtClean="0"/>
              <a:pPr>
                <a:defRPr/>
              </a:pPr>
              <a:t>4</a:t>
            </a:fld>
            <a:endParaRPr lang="en-GB" altLang="en-US"/>
          </a:p>
        </p:txBody>
      </p:sp>
      <p:pic>
        <p:nvPicPr>
          <p:cNvPr id="5125" name="Picture 4"/>
          <p:cNvPicPr>
            <a:picLocks noChangeAspect="1"/>
          </p:cNvPicPr>
          <p:nvPr/>
        </p:nvPicPr>
        <p:blipFill>
          <a:blip r:embed="rId2" cstate="print"/>
          <a:srcRect/>
          <a:stretch>
            <a:fillRect/>
          </a:stretch>
        </p:blipFill>
        <p:spPr bwMode="auto">
          <a:xfrm>
            <a:off x="7092950" y="260350"/>
            <a:ext cx="1476375" cy="9906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28600"/>
            <a:ext cx="8359775" cy="968375"/>
          </a:xfrm>
        </p:spPr>
        <p:txBody>
          <a:bodyPr/>
          <a:lstStyle/>
          <a:p>
            <a:r>
              <a:rPr lang="en-GB" altLang="en-US" sz="4400" smtClean="0"/>
              <a:t>What the Stats Tell Us</a:t>
            </a:r>
          </a:p>
        </p:txBody>
      </p:sp>
      <p:sp>
        <p:nvSpPr>
          <p:cNvPr id="3" name="Content Placeholder 2"/>
          <p:cNvSpPr>
            <a:spLocks noGrp="1"/>
          </p:cNvSpPr>
          <p:nvPr>
            <p:ph idx="1"/>
          </p:nvPr>
        </p:nvSpPr>
        <p:spPr>
          <a:xfrm>
            <a:off x="381000" y="1557338"/>
            <a:ext cx="8435975" cy="3929062"/>
          </a:xfrm>
        </p:spPr>
        <p:txBody>
          <a:bodyPr/>
          <a:lstStyle/>
          <a:p>
            <a:pPr>
              <a:defRPr/>
            </a:pPr>
            <a:r>
              <a:rPr lang="en-GB" sz="2800" dirty="0" smtClean="0"/>
              <a:t>Approx. 2 Million people over 65 are living with sight loss in the UK [3]</a:t>
            </a:r>
          </a:p>
          <a:p>
            <a:pPr>
              <a:defRPr/>
            </a:pPr>
            <a:r>
              <a:rPr lang="en-GB" sz="2800" dirty="0" smtClean="0"/>
              <a:t>This affects </a:t>
            </a:r>
          </a:p>
          <a:p>
            <a:pPr lvl="1">
              <a:defRPr/>
            </a:pPr>
            <a:r>
              <a:rPr lang="en-GB" sz="2800" dirty="0" smtClean="0"/>
              <a:t>1 in 5 over 75s</a:t>
            </a:r>
          </a:p>
          <a:p>
            <a:pPr lvl="1">
              <a:defRPr/>
            </a:pPr>
            <a:r>
              <a:rPr lang="en-GB" sz="2800" dirty="0" smtClean="0"/>
              <a:t>1 in 2 over 90s [4]</a:t>
            </a:r>
          </a:p>
          <a:p>
            <a:pPr marL="0" indent="0">
              <a:buFontTx/>
              <a:buNone/>
              <a:defRPr/>
            </a:pPr>
            <a:endParaRPr lang="en-GB" sz="2800" dirty="0" smtClean="0"/>
          </a:p>
          <a:p>
            <a:pPr>
              <a:defRPr/>
            </a:pPr>
            <a:r>
              <a:rPr lang="en-GB" sz="2800" dirty="0" smtClean="0"/>
              <a:t>50% of sight loss may be preventable with  	treatment or correctable with lenses. </a:t>
            </a:r>
          </a:p>
          <a:p>
            <a:pPr lvl="1">
              <a:defRPr/>
            </a:pPr>
            <a:endParaRPr lang="en-GB" dirty="0"/>
          </a:p>
        </p:txBody>
      </p:sp>
      <p:sp>
        <p:nvSpPr>
          <p:cNvPr id="4" name="Slide Number Placeholder 3"/>
          <p:cNvSpPr>
            <a:spLocks noGrp="1"/>
          </p:cNvSpPr>
          <p:nvPr>
            <p:ph type="sldNum" sz="quarter" idx="10"/>
          </p:nvPr>
        </p:nvSpPr>
        <p:spPr/>
        <p:txBody>
          <a:bodyPr/>
          <a:lstStyle/>
          <a:p>
            <a:pPr>
              <a:defRPr/>
            </a:pPr>
            <a:fld id="{E24A4C3D-F25B-4CBF-9D63-B9A3357B3BC6}" type="slidenum">
              <a:rPr lang="en-GB" altLang="en-US" smtClean="0"/>
              <a:pPr>
                <a:defRPr/>
              </a:pPr>
              <a:t>5</a:t>
            </a:fld>
            <a:endParaRPr lang="en-GB" altLang="en-US"/>
          </a:p>
        </p:txBody>
      </p:sp>
      <p:pic>
        <p:nvPicPr>
          <p:cNvPr id="6149" name="Picture 4"/>
          <p:cNvPicPr>
            <a:picLocks noChangeAspect="1"/>
          </p:cNvPicPr>
          <p:nvPr/>
        </p:nvPicPr>
        <p:blipFill>
          <a:blip r:embed="rId2" cstate="print"/>
          <a:srcRect/>
          <a:stretch>
            <a:fillRect/>
          </a:stretch>
        </p:blipFill>
        <p:spPr bwMode="auto">
          <a:xfrm>
            <a:off x="7092950" y="260350"/>
            <a:ext cx="1476375" cy="9906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sz="4400" smtClean="0"/>
              <a:t>Registration and Support</a:t>
            </a:r>
          </a:p>
        </p:txBody>
      </p:sp>
      <p:sp>
        <p:nvSpPr>
          <p:cNvPr id="7171" name="Content Placeholder 2"/>
          <p:cNvSpPr>
            <a:spLocks noGrp="1"/>
          </p:cNvSpPr>
          <p:nvPr>
            <p:ph idx="1"/>
          </p:nvPr>
        </p:nvSpPr>
        <p:spPr/>
        <p:txBody>
          <a:bodyPr/>
          <a:lstStyle/>
          <a:p>
            <a:r>
              <a:rPr lang="en-GB" altLang="en-US" sz="3200" smtClean="0"/>
              <a:t>Older people may be less inclined to ask for or take up offers of support </a:t>
            </a:r>
          </a:p>
          <a:p>
            <a:r>
              <a:rPr lang="en-GB" altLang="en-US" sz="3200" smtClean="0"/>
              <a:t>Only 26 per cent of people aged 75 and over received mobility training. [5]</a:t>
            </a:r>
          </a:p>
          <a:p>
            <a:r>
              <a:rPr lang="en-GB" altLang="en-US" sz="3200" smtClean="0"/>
              <a:t>Higher risk of injury and falls</a:t>
            </a:r>
          </a:p>
          <a:p>
            <a:r>
              <a:rPr lang="en-GB" altLang="en-US" sz="3200" smtClean="0"/>
              <a:t>Greater risk of loss of independence</a:t>
            </a:r>
          </a:p>
          <a:p>
            <a:endParaRPr lang="en-GB" altLang="en-US" sz="3200" smtClean="0"/>
          </a:p>
        </p:txBody>
      </p:sp>
      <p:sp>
        <p:nvSpPr>
          <p:cNvPr id="4" name="Slide Number Placeholder 3"/>
          <p:cNvSpPr>
            <a:spLocks noGrp="1"/>
          </p:cNvSpPr>
          <p:nvPr>
            <p:ph type="sldNum" sz="quarter" idx="10"/>
          </p:nvPr>
        </p:nvSpPr>
        <p:spPr/>
        <p:txBody>
          <a:bodyPr/>
          <a:lstStyle/>
          <a:p>
            <a:pPr>
              <a:defRPr/>
            </a:pPr>
            <a:fld id="{C4E752FB-288F-415D-BE45-8AA15908C3B1}" type="slidenum">
              <a:rPr lang="en-GB" altLang="en-US" smtClean="0"/>
              <a:pPr>
                <a:defRPr/>
              </a:pPr>
              <a:t>6</a:t>
            </a:fld>
            <a:endParaRPr lang="en-GB"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sz="4400" smtClean="0"/>
              <a:t>Isolation and Loneliness</a:t>
            </a:r>
          </a:p>
        </p:txBody>
      </p:sp>
      <p:sp>
        <p:nvSpPr>
          <p:cNvPr id="8195" name="Content Placeholder 2"/>
          <p:cNvSpPr>
            <a:spLocks noGrp="1"/>
          </p:cNvSpPr>
          <p:nvPr>
            <p:ph idx="1"/>
          </p:nvPr>
        </p:nvSpPr>
        <p:spPr>
          <a:xfrm>
            <a:off x="395288" y="1628775"/>
            <a:ext cx="8435975" cy="3600450"/>
          </a:xfrm>
        </p:spPr>
        <p:txBody>
          <a:bodyPr/>
          <a:lstStyle/>
          <a:p>
            <a:r>
              <a:rPr lang="en-GB" altLang="en-US" sz="3600" smtClean="0"/>
              <a:t>“blind and partially sighted people felt cut off from people and things around them” </a:t>
            </a:r>
          </a:p>
          <a:p>
            <a:r>
              <a:rPr lang="en-GB" altLang="en-US" sz="3600" smtClean="0"/>
              <a:t>one in four blind and partially sighted people rarely or never felt useful [5]</a:t>
            </a:r>
          </a:p>
        </p:txBody>
      </p:sp>
      <p:sp>
        <p:nvSpPr>
          <p:cNvPr id="4" name="Slide Number Placeholder 3"/>
          <p:cNvSpPr>
            <a:spLocks noGrp="1"/>
          </p:cNvSpPr>
          <p:nvPr>
            <p:ph type="sldNum" sz="quarter" idx="10"/>
          </p:nvPr>
        </p:nvSpPr>
        <p:spPr/>
        <p:txBody>
          <a:bodyPr/>
          <a:lstStyle/>
          <a:p>
            <a:pPr>
              <a:defRPr/>
            </a:pPr>
            <a:fld id="{098DC721-881D-43F4-9100-C33C95438ABE}" type="slidenum">
              <a:rPr lang="en-GB" altLang="en-US" smtClean="0"/>
              <a:pPr>
                <a:defRPr/>
              </a:pPr>
              <a:t>7</a:t>
            </a:fld>
            <a:endParaRPr lang="en-GB"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28600"/>
            <a:ext cx="8359775" cy="1400175"/>
          </a:xfrm>
        </p:spPr>
        <p:txBody>
          <a:bodyPr/>
          <a:lstStyle/>
          <a:p>
            <a:r>
              <a:rPr lang="en-GB" altLang="en-US" sz="4400" smtClean="0"/>
              <a:t>Day-to-day Risks of Living with Sight Loss</a:t>
            </a:r>
          </a:p>
        </p:txBody>
      </p:sp>
      <p:sp>
        <p:nvSpPr>
          <p:cNvPr id="3" name="Content Placeholder 2"/>
          <p:cNvSpPr>
            <a:spLocks noGrp="1"/>
          </p:cNvSpPr>
          <p:nvPr>
            <p:ph idx="1"/>
          </p:nvPr>
        </p:nvSpPr>
        <p:spPr>
          <a:xfrm>
            <a:off x="381000" y="1773238"/>
            <a:ext cx="8435975" cy="3713162"/>
          </a:xfrm>
        </p:spPr>
        <p:txBody>
          <a:bodyPr/>
          <a:lstStyle/>
          <a:p>
            <a:pPr>
              <a:defRPr/>
            </a:pPr>
            <a:r>
              <a:rPr lang="en-GB" sz="2800" dirty="0" smtClean="0"/>
              <a:t>More accidents and burns</a:t>
            </a:r>
          </a:p>
          <a:p>
            <a:pPr>
              <a:defRPr/>
            </a:pPr>
            <a:r>
              <a:rPr lang="en-GB" sz="2800" dirty="0" smtClean="0"/>
              <a:t>Might not notice </a:t>
            </a:r>
          </a:p>
          <a:p>
            <a:pPr lvl="1">
              <a:defRPr/>
            </a:pPr>
            <a:r>
              <a:rPr lang="en-GB" sz="2800" dirty="0" smtClean="0"/>
              <a:t>Candles still burning</a:t>
            </a:r>
          </a:p>
          <a:p>
            <a:pPr lvl="1">
              <a:defRPr/>
            </a:pPr>
            <a:r>
              <a:rPr lang="en-GB" sz="2800" dirty="0" smtClean="0"/>
              <a:t>Cigarette not put out properly</a:t>
            </a:r>
          </a:p>
          <a:p>
            <a:pPr lvl="1">
              <a:defRPr/>
            </a:pPr>
            <a:r>
              <a:rPr lang="en-GB" sz="2800" dirty="0" smtClean="0"/>
              <a:t>Tea towel left close to a gas hob</a:t>
            </a:r>
          </a:p>
          <a:p>
            <a:pPr>
              <a:defRPr/>
            </a:pPr>
            <a:r>
              <a:rPr lang="en-GB" sz="2800" dirty="0" smtClean="0"/>
              <a:t>Need to consider clear escape routes </a:t>
            </a:r>
          </a:p>
          <a:p>
            <a:pPr marL="0" indent="0">
              <a:buFontTx/>
              <a:buNone/>
              <a:defRPr/>
            </a:pPr>
            <a:endParaRPr lang="en-GB" sz="2800" dirty="0"/>
          </a:p>
        </p:txBody>
      </p:sp>
      <p:sp>
        <p:nvSpPr>
          <p:cNvPr id="4" name="Slide Number Placeholder 3"/>
          <p:cNvSpPr>
            <a:spLocks noGrp="1"/>
          </p:cNvSpPr>
          <p:nvPr>
            <p:ph type="sldNum" sz="quarter" idx="10"/>
          </p:nvPr>
        </p:nvSpPr>
        <p:spPr/>
        <p:txBody>
          <a:bodyPr/>
          <a:lstStyle/>
          <a:p>
            <a:pPr>
              <a:defRPr/>
            </a:pPr>
            <a:fld id="{879D3121-98F8-42B6-BBE2-DEB3345A9C24}" type="slidenum">
              <a:rPr lang="en-GB" altLang="en-US" smtClean="0"/>
              <a:pPr>
                <a:defRPr/>
              </a:pPr>
              <a:t>8</a:t>
            </a:fld>
            <a:endParaRPr lang="en-GB"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sz="4400" smtClean="0"/>
              <a:t>Falls and Sight Loss</a:t>
            </a:r>
          </a:p>
        </p:txBody>
      </p:sp>
      <p:sp>
        <p:nvSpPr>
          <p:cNvPr id="3" name="Content Placeholder 2"/>
          <p:cNvSpPr>
            <a:spLocks noGrp="1"/>
          </p:cNvSpPr>
          <p:nvPr>
            <p:ph idx="1"/>
          </p:nvPr>
        </p:nvSpPr>
        <p:spPr/>
        <p:txBody>
          <a:bodyPr/>
          <a:lstStyle/>
          <a:p>
            <a:pPr marL="0" indent="0">
              <a:buFontTx/>
              <a:buNone/>
              <a:defRPr/>
            </a:pPr>
            <a:r>
              <a:rPr lang="en-GB" sz="2800" dirty="0" smtClean="0"/>
              <a:t>Northamptonshire </a:t>
            </a:r>
          </a:p>
          <a:p>
            <a:pPr>
              <a:defRPr/>
            </a:pPr>
            <a:r>
              <a:rPr lang="en-GB" sz="2800" dirty="0" smtClean="0"/>
              <a:t>33,255 people aged 65 or over will have a fall</a:t>
            </a:r>
            <a:r>
              <a:rPr lang="en-GB" sz="2800" dirty="0"/>
              <a:t> In 2015 </a:t>
            </a:r>
            <a:endParaRPr lang="en-GB" sz="2800" dirty="0" smtClean="0"/>
          </a:p>
          <a:p>
            <a:pPr>
              <a:defRPr/>
            </a:pPr>
            <a:r>
              <a:rPr lang="en-GB" sz="2800" dirty="0" smtClean="0"/>
              <a:t>2,509 will have to be admitted to hospital.</a:t>
            </a:r>
          </a:p>
          <a:p>
            <a:pPr>
              <a:defRPr/>
            </a:pPr>
            <a:r>
              <a:rPr lang="en-GB" sz="2800" dirty="0" smtClean="0"/>
              <a:t>200 people aged 65 and over with visual impairment having a fall resulting in hospital admission</a:t>
            </a:r>
          </a:p>
          <a:p>
            <a:pPr>
              <a:defRPr/>
            </a:pPr>
            <a:r>
              <a:rPr lang="en-GB" sz="2800" dirty="0" smtClean="0"/>
              <a:t>95 of those falls would be directly attributable to visual impairment [6]</a:t>
            </a:r>
          </a:p>
        </p:txBody>
      </p:sp>
      <p:sp>
        <p:nvSpPr>
          <p:cNvPr id="4" name="Slide Number Placeholder 3"/>
          <p:cNvSpPr>
            <a:spLocks noGrp="1"/>
          </p:cNvSpPr>
          <p:nvPr>
            <p:ph type="sldNum" sz="quarter" idx="10"/>
          </p:nvPr>
        </p:nvSpPr>
        <p:spPr/>
        <p:txBody>
          <a:bodyPr/>
          <a:lstStyle/>
          <a:p>
            <a:pPr>
              <a:defRPr/>
            </a:pPr>
            <a:fld id="{3AF1F349-A28E-4C26-B9AE-636FA71419DF}" type="slidenum">
              <a:rPr lang="en-GB" altLang="en-US" smtClean="0"/>
              <a:pPr>
                <a:defRPr/>
              </a:pPr>
              <a:t>9</a:t>
            </a:fld>
            <a:endParaRPr lang="en-GB" altLang="en-US"/>
          </a:p>
        </p:txBody>
      </p:sp>
    </p:spTree>
  </p:cSld>
  <p:clrMapOvr>
    <a:masterClrMapping/>
  </p:clrMapOvr>
</p:sld>
</file>

<file path=ppt/theme/theme1.xml><?xml version="1.0" encoding="utf-8"?>
<a:theme xmlns:a="http://schemas.openxmlformats.org/drawingml/2006/main" name="RNIB white new look">
  <a:themeElements>
    <a:clrScheme name="RNIB white new look 1">
      <a:dk1>
        <a:srgbClr val="000000"/>
      </a:dk1>
      <a:lt1>
        <a:srgbClr val="FFFFFF"/>
      </a:lt1>
      <a:dk2>
        <a:srgbClr val="006F76"/>
      </a:dk2>
      <a:lt2>
        <a:srgbClr val="808080"/>
      </a:lt2>
      <a:accent1>
        <a:srgbClr val="005B89"/>
      </a:accent1>
      <a:accent2>
        <a:srgbClr val="B50060"/>
      </a:accent2>
      <a:accent3>
        <a:srgbClr val="FFFFFF"/>
      </a:accent3>
      <a:accent4>
        <a:srgbClr val="000000"/>
      </a:accent4>
      <a:accent5>
        <a:srgbClr val="AAB5C4"/>
      </a:accent5>
      <a:accent6>
        <a:srgbClr val="A40056"/>
      </a:accent6>
      <a:hlink>
        <a:srgbClr val="357C2A"/>
      </a:hlink>
      <a:folHlink>
        <a:srgbClr val="8C0E1D"/>
      </a:folHlink>
    </a:clrScheme>
    <a:fontScheme name="RNIB white new loo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RNIB white new loo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RNIB white new loo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RNIB white new loo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RNIB white new loo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RNIB white new loo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RNIB white new loo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RNIB white new loo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RNIB white new loo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RNIB white new loo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RNIB white new loo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RNIB white new loo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RNIB white new loo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RNIB white new look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6666"/>
        </a:hlink>
        <a:folHlink>
          <a:srgbClr val="99CC00"/>
        </a:folHlink>
      </a:clrScheme>
      <a:clrMap bg1="lt1" tx1="dk1" bg2="lt2" tx2="dk2" accent1="accent1" accent2="accent2" accent3="accent3" accent4="accent4" accent5="accent5" accent6="accent6" hlink="hlink" folHlink="folHlink"/>
    </a:extraClrScheme>
    <a:extraClrScheme>
      <a:clrScheme name="RNIB white new look 1">
        <a:dk1>
          <a:srgbClr val="000000"/>
        </a:dk1>
        <a:lt1>
          <a:srgbClr val="FFFFFF"/>
        </a:lt1>
        <a:dk2>
          <a:srgbClr val="006F76"/>
        </a:dk2>
        <a:lt2>
          <a:srgbClr val="808080"/>
        </a:lt2>
        <a:accent1>
          <a:srgbClr val="005B89"/>
        </a:accent1>
        <a:accent2>
          <a:srgbClr val="B50060"/>
        </a:accent2>
        <a:accent3>
          <a:srgbClr val="FFFFFF"/>
        </a:accent3>
        <a:accent4>
          <a:srgbClr val="000000"/>
        </a:accent4>
        <a:accent5>
          <a:srgbClr val="AAB5C4"/>
        </a:accent5>
        <a:accent6>
          <a:srgbClr val="A40056"/>
        </a:accent6>
        <a:hlink>
          <a:srgbClr val="357C2A"/>
        </a:hlink>
        <a:folHlink>
          <a:srgbClr val="8C0E1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6F76"/>
    </a:dk2>
    <a:lt2>
      <a:srgbClr val="D53F20"/>
    </a:lt2>
    <a:accent1>
      <a:srgbClr val="005B89"/>
    </a:accent1>
    <a:accent2>
      <a:srgbClr val="B50060"/>
    </a:accent2>
    <a:accent3>
      <a:srgbClr val="FFFFFF"/>
    </a:accent3>
    <a:accent4>
      <a:srgbClr val="000000"/>
    </a:accent4>
    <a:accent5>
      <a:srgbClr val="AAB5C4"/>
    </a:accent5>
    <a:accent6>
      <a:srgbClr val="A40056"/>
    </a:accent6>
    <a:hlink>
      <a:srgbClr val="357C2A"/>
    </a:hlink>
    <a:folHlink>
      <a:srgbClr val="8C0E1D"/>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ct:contentTypeSchema xmlns:ct="http://schemas.microsoft.com/office/2006/metadata/contentType" xmlns:ma="http://schemas.microsoft.com/office/2006/metadata/properties/metaAttributes" ct:_="" ma:_="" ma:contentTypeName="RNIBDocument" ma:contentTypeID="0x0101009BD51002BFC4054AA799CC36E538DB8F00997D1984F0AE9A49BFCC8AE918EAC5A7" ma:contentTypeVersion="22" ma:contentTypeDescription="RNIB Base Document content type" ma:contentTypeScope="" ma:versionID="60c2243e1f59dadecf91caea45c380f0">
  <xsd:schema xmlns:xsd="http://www.w3.org/2001/XMLSchema" xmlns:p="http://schemas.microsoft.com/office/2006/metadata/properties" xmlns:ns1="http://schemas.microsoft.com/sharepoint/v3" xmlns:ns2="d83a765a-8ed5-40bf-9d4b-31d5eb76c3d0" xmlns:ns4="49605ca1-ba2a-4154-96e4-6b240adfbd8d" targetNamespace="http://schemas.microsoft.com/office/2006/metadata/properties" ma:root="true" ma:fieldsID="6b37b8f5025ba68aa4abc1bb741bf11a" ns1:_="" ns2:_="" ns4:_="">
    <xsd:import namespace="http://schemas.microsoft.com/sharepoint/v3"/>
    <xsd:import namespace="d83a765a-8ed5-40bf-9d4b-31d5eb76c3d0"/>
    <xsd:import namespace="49605ca1-ba2a-4154-96e4-6b240adfbd8d"/>
    <xsd:element name="properties">
      <xsd:complexType>
        <xsd:sequence>
          <xsd:element name="documentManagement">
            <xsd:complexType>
              <xsd:all>
                <xsd:element ref="ns2:DocumentShortDescription"/>
                <xsd:element ref="ns2:DocumentDescription"/>
                <xsd:element ref="ns2:ContentCoordinator" minOccurs="0"/>
                <xsd:element ref="ns1:PublishingStartDate" minOccurs="0"/>
                <xsd:element ref="ns1:PublishingExpirationDate" minOccurs="0"/>
                <xsd:element ref="ns4:_dlc_Exempt" minOccurs="0"/>
                <xsd:element ref="ns4:_NotificationExecutionDate" minOccurs="0"/>
                <xsd:element ref="ns4:_NotificationEmailHasBeenSent" minOccurs="0"/>
                <xsd:element ref="ns4:_dlc_ExpireDateSaved" minOccurs="0"/>
                <xsd:element ref="ns4:_dlc_Expire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7" nillable="true" ma:displayName="Scheduling Start Date" ma:description="" ma:internalName="PublishingStartDate">
      <xsd:simpleType>
        <xsd:restriction base="dms:Unknown"/>
      </xsd:simpleType>
    </xsd:element>
    <xsd:element name="PublishingExpirationDate" ma:index="8" nillable="true" ma:displayName="Scheduling End Date" ma:description="" ma:internalName="PublishingExpirationDate">
      <xsd:simpleType>
        <xsd:restriction base="dms:Unknown"/>
      </xsd:simpleType>
    </xsd:element>
  </xsd:schema>
  <xsd:schema xmlns:xsd="http://www.w3.org/2001/XMLSchema" xmlns:dms="http://schemas.microsoft.com/office/2006/documentManagement/types" targetNamespace="d83a765a-8ed5-40bf-9d4b-31d5eb76c3d0" elementFormDefault="qualified">
    <xsd:import namespace="http://schemas.microsoft.com/office/2006/documentManagement/types"/>
    <xsd:element name="DocumentShortDescription" ma:index="2" ma:displayName="Document Short Description" ma:description="Short description used where a succinct version is required." ma:internalName="DocumentShortDescription" ma:readOnly="false">
      <xsd:simpleType>
        <xsd:restriction base="dms:Note"/>
      </xsd:simpleType>
    </xsd:element>
    <xsd:element name="DocumentDescription" ma:index="3" ma:displayName="Document Description" ma:description="Description used to describe the content of the document." ma:internalName="DocumentDescription" ma:readOnly="false">
      <xsd:simpleType>
        <xsd:restriction base="dms:Note"/>
      </xsd:simpleType>
    </xsd:element>
    <xsd:element name="ContentCoordinator" ma:index="6" nillable="true" ma:displayName="Content Coordinator" ma:description="The content coordinator." ma:internalName="ContentCoordinato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49605ca1-ba2a-4154-96e4-6b240adfbd8d" elementFormDefault="qualified">
    <xsd:import namespace="http://schemas.microsoft.com/office/2006/documentManagement/types"/>
    <xsd:element name="_dlc_Exempt" ma:index="18" nillable="true" ma:displayName="Exempt from Policy" ma:description="" ma:hidden="true" ma:internalName="_dlc_Exempt" ma:readOnly="true">
      <xsd:simpleType>
        <xsd:restriction base="dms:Unknown"/>
      </xsd:simpleType>
    </xsd:element>
    <xsd:element name="_NotificationExecutionDate" ma:index="19" nillable="true" ma:displayName="Notification Date" ma:format="DateOnly" ma:hidden="true" ma:internalName="_NotificationExecutionDate" ma:readOnly="false">
      <xsd:simpleType>
        <xsd:restriction base="dms:DateTime"/>
      </xsd:simpleType>
    </xsd:element>
    <xsd:element name="_NotificationEmailHasBeenSent" ma:index="20" nillable="true" ma:displayName="Has notification email been sent yet?" ma:hidden="true" ma:internalName="_NotificationEmailHasBeenSent" ma:readOnly="false">
      <xsd:simpleType>
        <xsd:restriction base="dms:Boolean"/>
      </xsd:simpleType>
    </xsd:element>
    <xsd:element name="_dlc_ExpireDateSaved" ma:index="21" nillable="true" ma:displayName="Original Expiration Date" ma:description="" ma:hidden="true" ma:internalName="_dlc_ExpireDateSaved" ma:readOnly="true">
      <xsd:simpleType>
        <xsd:restriction base="dms:DateTime"/>
      </xsd:simpleType>
    </xsd:element>
    <xsd:element name="_dlc_ExpireDate" ma:index="22" nillable="true" ma:displayName="Expiration Date" ma:description="" ma:hidden="true" ma:internalName="_dlc_ExpireDat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5" ma:displayName="Author"/>
        <xsd:element ref="dcterms:created" minOccurs="0" maxOccurs="1"/>
        <xsd:element ref="dc:identifier" minOccurs="0" maxOccurs="1"/>
        <xsd:element name="contentType" minOccurs="0" maxOccurs="1" type="xsd:string" ma:index="14" ma:displayName="Content Type"/>
        <xsd:element ref="dc:title" maxOccurs="1" ma:index="1" ma:displayName="Title"/>
        <xsd:element ref="dc:subject" minOccurs="0" maxOccurs="1"/>
        <xsd:element ref="dc:description" minOccurs="0" maxOccurs="1"/>
        <xsd:element name="keywords" maxOccurs="1" ma:index="4" ma:displayName="Keywords">
          <xsd:simpleType>
            <xsd:restriction base="xsd:string">
              <xsd:minLength value="1"/>
            </xsd:restriction>
          </xsd:simpleType>
        </xsd:element>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p:Policy xmlns:p="office.server.policy" id="" local="true">
  <p:Name>RNIBDocument</p:Name>
  <p:Description/>
  <p:Statement/>
  <p:PolicyItems>
    <p:PolicyItem featureId="NotificationPolicy">
      <p:Name>Notification Policy by Content and Code</p:Name>
      <p:Description>A policy which will send email notifications to the item author when an item is due to expire. All of the settings can be configured, including the notification date (formula), the email template and many other settings.</p:Description>
      <p:CustomData>
        <data>
          <RedirectEmailAddress>kelly.harrison@rnib.org.uk</RedirectEmailAddress>
          <AlwaysRedirectEmail>False</AlwaysRedirectEmail>
          <RedirectWhenNoUser>True</RedirectWhenNoUser>
          <EmailUserField>Author</EmailUserField>
          <EmailBody>&lt;div&gt;&lt;span&gt;The item {ITEM_TITLE} in the web site &lt;a href="{WEB_SITE_URL}"&gt;{WEB_SITE_TITLE}&lt;/a&gt; is about to expire, and will be deleted. Please check the content of this item. &lt;a href="{ITEM_URL}"&gt;Click here to view the item properties&lt;/a&gt;&lt;/span&gt;&lt;/div&gt;</EmailBody>
          <SubjectPrefix>Notification Email</SubjectPrefix>
          <SubjectSuffix>The item will be deleted</SubjectSuffix>
          <NotificationFormula>
            <period>years</period>
            <number>1</number>
            <property>Modified</property>
            <operator>+</operator>
          </NotificationFormula>
        </data>
      </p:CustomData>
    </p:PolicyItem>
    <p:PolicyItem featureId="Microsoft.Office.RecordsManagement.PolicyFeatures.Expiration">
      <p:Name>Expiration</p:Name>
      <p:Description>Automatic scheduling of content for processing, and expiry of content that has reached its due date.</p:Description>
      <p:CustomData>
        <data>
          <formula id="Microsoft.Office.RecordsManagement.PolicyFeatures.Expiration.Formula.BuiltIn">
            <number>2</number>
            <property>Modified</property>
            <period>years</period>
          </formula>
          <action type="action" id="Microsoft.Office.RecordsManagement.PolicyFeatures.Expiration.Action.MoveToRecycleBin"/>
        </data>
      </p:CustomData>
    </p:PolicyItem>
  </p:PolicyItems>
</p:Policy>
</file>

<file path=customXml/item4.xml><?xml version="1.0" encoding="utf-8"?>
<?mso-contentType ?>
<spe:Receivers xmlns:spe="http://schemas.microsoft.com/sharepoint/events">
  <Receiver>
    <Name/>
    <Type>10001</Type>
    <SequenceNumber>10000</SequenceNumber>
    <Assembly>ContentandCode.NotificationPolicy, Version=1.0.0.0, Culture=neutral, PublicKeyToken=880f5fb9e63b994d</Assembly>
    <Class>ContentandCode.NotificationPolicy.EventHandlers.NotificationDateEventHandler</Class>
    <Data/>
    <Filter/>
  </Receiver>
  <Receiver>
    <Name/>
    <Type>10002</Type>
    <SequenceNumber>10000</SequenceNumber>
    <Assembly>ContentandCode.NotificationPolicy, Version=1.0.0.0, Culture=neutral, PublicKeyToken=880f5fb9e63b994d</Assembly>
    <Class>ContentandCode.NotificationPolicy.EventHandlers.NotificationDateEventHandler</Class>
    <Data/>
    <Filter/>
  </Receiver>
  <Receiver>
    <Name/>
    <Type>2</Type>
    <SequenceNumber>10000</SequenceNumber>
    <Assembly>ContentandCode.NotificationPolicy, Version=1.0.0.0, Culture=neutral, PublicKeyToken=880f5fb9e63b994d</Assembly>
    <Class>ContentandCode.NotificationPolicy.EventHandlers.NotificationDateEventHandler</Class>
    <Data/>
    <Filter/>
  </Receiver>
  <Receiver>
    <Name>Microsoft.Office.RecordsManagement.PolicyFeatures.ExpirationEventReceiver</Name>
    <Type>10001</Type>
    <SequenceNumber>101</SequenceNumber>
    <Assembly>Microsoft.Office.Policy, Version=12.0.0.0, Culture=neutral, PublicKeyToken=71e9bce111e9429c</Assembly>
    <Class>Microsoft.Office.RecordsManagement.Internal.UpdateExpireDate</Class>
    <Data/>
    <Filter/>
  </Receiver>
  <Receiver>
    <Name>Microsoft.Office.RecordsManagement.PolicyFeatures.ExpirationEventReceiver</Name>
    <Type>10002</Type>
    <SequenceNumber>102</SequenceNumber>
    <Assembly>Microsoft.Office.Policy, Version=12.0.0.0, Culture=neutral, PublicKeyToken=71e9bce111e9429c</Assembly>
    <Class>Microsoft.Office.RecordsManagement.Internal.UpdateExpireDate</Class>
    <Data/>
    <Filter/>
  </Receiver>
  <Receiver>
    <Name>Microsoft.Office.RecordsManagement.PolicyFeatures.ExpirationEventReceiver</Name>
    <Type>10004</Type>
    <SequenceNumber>103</SequenceNumber>
    <Assembly>Microsoft.Office.Policy, Version=12.0.0.0, Culture=neutral, PublicKeyToken=71e9bce111e9429c</Assembly>
    <Class>Microsoft.Office.RecordsManagement.Internal.UpdateExpireDate</Class>
    <Data/>
    <Filter/>
  </Receiver>
  <Receiver>
    <Name>Microsoft.Office.RecordsManagement.PolicyFeatures.ExpirationEventReceiver</Name>
    <Type>10006</Type>
    <SequenceNumber>104</SequenceNumber>
    <Assembly>Microsoft.Office.Policy, Version=12.0.0.0, Culture=neutral, PublicKeyToken=71e9bce111e9429c</Assembly>
    <Class>Microsoft.Office.RecordsManagement.Internal.UpdateExpireDate</Class>
    <Data/>
    <Filter/>
  </Receiver>
</spe:Receivers>
</file>

<file path=customXml/item5.xml><?xml version="1.0" encoding="utf-8"?>
<LongProperties xmlns="http://schemas.microsoft.com/office/2006/metadata/longProperties"/>
</file>

<file path=customXml/item6.xml><?xml version="1.0" encoding="utf-8"?>
<p:properties xmlns:p="http://schemas.microsoft.com/office/2006/metadata/properties" xmlns:xsi="http://www.w3.org/2001/XMLSchema-instance">
  <documentManagement>
    <DocumentDescription xmlns="d83a765a-8ed5-40bf-9d4b-31d5eb76c3d0">RNIB Brand template</DocumentDescription>
    <ContentCoordinator xmlns="d83a765a-8ed5-40bf-9d4b-31d5eb76c3d0">
      <UserInfo xmlns="d83a765a-8ed5-40bf-9d4b-31d5eb76c3d0">
        <DisplayName xmlns="d83a765a-8ed5-40bf-9d4b-31d5eb76c3d0"/>
        <AccountId xmlns="d83a765a-8ed5-40bf-9d4b-31d5eb76c3d0">2916</AccountId>
        <AccountType xmlns="d83a765a-8ed5-40bf-9d4b-31d5eb76c3d0"/>
      </UserInfo>
    </ContentCoordinator>
    <_NotificationExecutionDate xmlns="49605ca1-ba2a-4154-96e4-6b240adfbd8d">2015-08-12T16:58:00+00:00</_NotificationExecutionDate>
    <PublishingExpirationDate xmlns="http://schemas.microsoft.com/sharepoint/v3" xsi:nil="true"/>
    <DocumentShortDescription xmlns="d83a765a-8ed5-40bf-9d4b-31d5eb76c3d0">RNIB Brand template</DocumentShortDescription>
    <PublishingStartDate xmlns="http://schemas.microsoft.com/sharepoint/v3" xsi:nil="true"/>
    <_NotificationEmailHasBeenSent xmlns="49605ca1-ba2a-4154-96e4-6b240adfbd8d" xsi:nil="true"/>
  </documentManagement>
</p:properties>
</file>

<file path=customXml/itemProps1.xml><?xml version="1.0" encoding="utf-8"?>
<ds:datastoreItem xmlns:ds="http://schemas.openxmlformats.org/officeDocument/2006/customXml" ds:itemID="{A4A6E935-7CFA-42F0-A431-1D30AE0B83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3a765a-8ed5-40bf-9d4b-31d5eb76c3d0"/>
    <ds:schemaRef ds:uri="49605ca1-ba2a-4154-96e4-6b240adfbd8d"/>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085BB9AA-4A2A-4F57-AE15-B4E5F1814BDC}">
  <ds:schemaRefs>
    <ds:schemaRef ds:uri="http://schemas.microsoft.com/sharepoint/v3/contenttype/forms"/>
  </ds:schemaRefs>
</ds:datastoreItem>
</file>

<file path=customXml/itemProps3.xml><?xml version="1.0" encoding="utf-8"?>
<ds:datastoreItem xmlns:ds="http://schemas.openxmlformats.org/officeDocument/2006/customXml" ds:itemID="{8ED3C6BD-D48E-4655-BBD9-1052FF7939EB}">
  <ds:schemaRefs>
    <ds:schemaRef ds:uri="office.server.policy"/>
  </ds:schemaRefs>
</ds:datastoreItem>
</file>

<file path=customXml/itemProps4.xml><?xml version="1.0" encoding="utf-8"?>
<ds:datastoreItem xmlns:ds="http://schemas.openxmlformats.org/officeDocument/2006/customXml" ds:itemID="{A11D91E4-39CE-451D-9B32-C77435C373C0}">
  <ds:schemaRefs>
    <ds:schemaRef ds:uri="http://schemas.microsoft.com/sharepoint/events"/>
  </ds:schemaRefs>
</ds:datastoreItem>
</file>

<file path=customXml/itemProps5.xml><?xml version="1.0" encoding="utf-8"?>
<ds:datastoreItem xmlns:ds="http://schemas.openxmlformats.org/officeDocument/2006/customXml" ds:itemID="{05670BF0-66F9-4BA8-BA99-8A09EBC9D4C4}">
  <ds:schemaRefs>
    <ds:schemaRef ds:uri="http://schemas.microsoft.com/office/2006/metadata/longProperties"/>
  </ds:schemaRefs>
</ds:datastoreItem>
</file>

<file path=customXml/itemProps6.xml><?xml version="1.0" encoding="utf-8"?>
<ds:datastoreItem xmlns:ds="http://schemas.openxmlformats.org/officeDocument/2006/customXml" ds:itemID="{D93D1AF0-E6B6-4A69-8AAD-294700009580}">
  <ds:schemaRef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2004:Templates:Presentations:Designs:Blank Presentation</Template>
  <TotalTime>7490</TotalTime>
  <Words>800</Words>
  <Application>Microsoft Office PowerPoint</Application>
  <PresentationFormat>On-screen Show (4:3)</PresentationFormat>
  <Paragraphs>122</Paragraphs>
  <Slides>20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Times</vt:lpstr>
      <vt:lpstr>Geneva</vt:lpstr>
      <vt:lpstr>Arial</vt:lpstr>
      <vt:lpstr>Times New Roman</vt:lpstr>
      <vt:lpstr>RNIB white new look</vt:lpstr>
      <vt:lpstr>Reaching Older People Through Partnership  </vt:lpstr>
      <vt:lpstr>What is ‘Optimeyes’? </vt:lpstr>
      <vt:lpstr>Slide 3</vt:lpstr>
      <vt:lpstr>Why we are doing this </vt:lpstr>
      <vt:lpstr>What the Stats Tell Us</vt:lpstr>
      <vt:lpstr>Registration and Support</vt:lpstr>
      <vt:lpstr>Isolation and Loneliness</vt:lpstr>
      <vt:lpstr>Day-to-day Risks of Living with Sight Loss</vt:lpstr>
      <vt:lpstr>Falls and Sight Loss</vt:lpstr>
      <vt:lpstr>Why we need to work together</vt:lpstr>
      <vt:lpstr>Fire Service Intervention – Utilising Partnerships</vt:lpstr>
      <vt:lpstr>Support Offered</vt:lpstr>
      <vt:lpstr>Case Study</vt:lpstr>
      <vt:lpstr>Case Study Continued</vt:lpstr>
      <vt:lpstr>Case Study Continued </vt:lpstr>
      <vt:lpstr>Quotes from service users</vt:lpstr>
      <vt:lpstr>How does this fit in with FRS as a health asset? </vt:lpstr>
      <vt:lpstr>Any questions?</vt:lpstr>
      <vt:lpstr>References</vt:lpstr>
      <vt:lpstr>References continued</vt:lpstr>
    </vt:vector>
  </TitlesOfParts>
  <Company>RNIB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RNIB Brand template</dc:title>
  <dc:creator>RNIB</dc:creator>
  <cp:keywords>RNIB Brand template</cp:keywords>
  <cp:lastModifiedBy>DBarringham</cp:lastModifiedBy>
  <cp:revision>224</cp:revision>
  <cp:lastPrinted>2011-05-17T13:45:09Z</cp:lastPrinted>
  <dcterms:created xsi:type="dcterms:W3CDTF">2009-08-17T14:54:06Z</dcterms:created>
  <dcterms:modified xsi:type="dcterms:W3CDTF">2016-03-02T10:14:20Z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ContentCoordinator">
    <vt:lpwstr>Griffin, Steve</vt:lpwstr>
  </property>
  <property fmtid="{D5CDD505-2E9C-101B-9397-08002B2CF9AE}" pid="3" name="_dlc_ExpireDate">
    <vt:lpwstr>2016-08-12T15:58:54Z</vt:lpwstr>
  </property>
  <property fmtid="{D5CDD505-2E9C-101B-9397-08002B2CF9AE}" pid="4" name="Subject">
    <vt:lpwstr/>
  </property>
  <property fmtid="{D5CDD505-2E9C-101B-9397-08002B2CF9AE}" pid="5" name="Keywords">
    <vt:lpwstr>Powerpoint, presentation, template_x000d_
</vt:lpwstr>
  </property>
  <property fmtid="{D5CDD505-2E9C-101B-9397-08002B2CF9AE}" pid="6" name="_Author">
    <vt:lpwstr>RNIB</vt:lpwstr>
  </property>
  <property fmtid="{D5CDD505-2E9C-101B-9397-08002B2CF9AE}" pid="7" name="_Category">
    <vt:lpwstr/>
  </property>
  <property fmtid="{D5CDD505-2E9C-101B-9397-08002B2CF9AE}" pid="8" name="Slides">
    <vt:lpwstr>3</vt:lpwstr>
  </property>
  <property fmtid="{D5CDD505-2E9C-101B-9397-08002B2CF9AE}" pid="9" name="Categories">
    <vt:lpwstr/>
  </property>
  <property fmtid="{D5CDD505-2E9C-101B-9397-08002B2CF9AE}" pid="10" name="Approval Level">
    <vt:lpwstr/>
  </property>
  <property fmtid="{D5CDD505-2E9C-101B-9397-08002B2CF9AE}" pid="11" name="_Comments">
    <vt:lpwstr/>
  </property>
  <property fmtid="{D5CDD505-2E9C-101B-9397-08002B2CF9AE}" pid="12" name="Assigned To">
    <vt:lpwstr/>
  </property>
</Properties>
</file>